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6" r:id="rId27"/>
    <p:sldId id="281" r:id="rId28"/>
    <p:sldId id="282" r:id="rId29"/>
    <p:sldId id="283" r:id="rId30"/>
    <p:sldId id="28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0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7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D7D6F-53CE-4A94-8E6F-F64FEBD5C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505A6D-9C83-41B3-B457-AF5C03B5B7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284BE8-C5F4-430C-A635-7DB05AE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FBEDEA-AA34-48C7-8AB2-6C080371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D29E01-6B1B-498F-ACCE-990FF80C2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985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9375A-5F41-4D5A-89CA-F3070A16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72BA85-6561-4540-AAB3-60475BCC1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33344-A7F7-4180-AE4C-02CE884A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15A974-2825-463E-B02C-58755BAD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4D6872-EF70-4176-A830-FC94D659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465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9DED5-6F89-4AE9-9387-6765C2EC5D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084702-F6A8-483E-BBBC-D5FE69B56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E4B1B-0ECD-4828-91B9-6DAC66158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34AC2A-E713-4CF6-B4A6-12C8819D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5CBC6-8959-499C-9B99-E6E6093D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03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3FD08-D72E-4B92-B132-1D7ACE7E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E7571-75A1-4323-A4CB-92781CF4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D4B03-D83F-40D4-A856-A7CFED1AE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8A4FE-091D-4831-9123-B1A5E0C8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128F9F-6466-4936-97D3-A0631F868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4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10D6A2-D0C5-4FF8-9A9E-C1C265812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4F5FA2-C80A-4E2E-9949-178BD2A0E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33EDA5-EBCE-483F-A722-B00A583B9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1F857D-436A-44CD-AA0A-6D47FF7D6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EB48-E6D6-473D-96E6-383BE2CB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1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3BC47-816E-4269-92A3-35FDF5C9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3F81BB-E674-46AB-AE33-C067D19ED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960F71-D9D1-464F-B4D3-3CA9658A4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58A26E-30A2-4DF0-96E1-7BEFD3F47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6114DF-6F73-4A73-A178-A0B9B525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E0DB55-C214-4B83-9DD0-DFA8E1C0A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54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D189A-825E-4006-8A0D-70E6587A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AD637-93E6-4CBB-AA3D-43C95C50C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5EDDBA-626C-45C4-AC1F-CF585F148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C86905-81B4-4951-9AB5-D74781780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F9CA42-2B3A-45DE-BF15-2EA4EEACC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89ACA7-492C-4D61-9F5D-474E7E16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4EC01E-C3F4-4E3F-B866-7FBEAC4E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A9E6A5-9B34-4269-89EF-B8EE8A08A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62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EE40A-8C29-4A6D-83C1-53129798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D65ACB-1596-4D33-B866-50A280547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EE478A-CDFA-45FF-9C6D-DD5B1E55E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DF9004-0A9F-4F7B-90EF-8DF0E5A2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07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4B2233-AFC8-483A-AEC1-A844D7F4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6E7E59C-5762-4A9D-B81E-975F80A0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E1FFD6-466C-4D94-A478-E730B9E6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82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8D1111-1DFD-42B4-BCCF-FF1226FF2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97A864-4DB9-4024-B8B2-DED6F1E14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2CB1EB-496C-41A8-A3AD-00C597C38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666604-E408-4D36-8D21-D42EA7F0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C22B5-376E-44BE-ACFD-6CEB1526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8A1031-0419-4A4A-8CA4-04085CB03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7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9BD5B-A323-4E8C-9595-95AA0E4E2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8C3829-6701-40F4-8949-5072AB12C2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AEBB0B-A83F-4E90-93C4-D49F42255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636773-0871-4ACE-A799-93FE6D3A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61F15F-12E7-42CE-B2B6-99357194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9F43E-C62D-4A2A-B265-F58513C2E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37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BA5000-018D-4449-B91F-932B8A3F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0A1DD4-B577-4A44-B9EA-09BE40131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05C696-CFE1-4CAE-8F0C-2E14AD93E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79D48-BB9B-41B1-8AC9-0BD56857EA4B}" type="datetimeFigureOut">
              <a:rPr lang="ko-KR" altLang="en-US" smtClean="0"/>
              <a:t>2018-07-11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58A273-EFCD-4ECD-BBFF-A7FEF50696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228E4-48AA-4BAA-9374-4201D6837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689D99-3FA1-4ACE-AE94-64C8A605BD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4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roadmap.com/page.asp?PageCode=Hd_A0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roadmap.com/page.asp?PageCode=Hd_B0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AE2EC-9AFF-4588-8C7E-76F9B74A1BB4}"/>
              </a:ext>
            </a:extLst>
          </p:cNvPr>
          <p:cNvSpPr txBox="1"/>
          <p:nvPr/>
        </p:nvSpPr>
        <p:spPr>
          <a:xfrm>
            <a:off x="4242485" y="2298356"/>
            <a:ext cx="43332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/>
              <a:t>진독개</a:t>
            </a:r>
            <a:r>
              <a:rPr lang="ko-KR" altLang="en-US" sz="4400" dirty="0"/>
              <a:t> 홈페이지</a:t>
            </a:r>
          </a:p>
        </p:txBody>
      </p:sp>
    </p:spTree>
    <p:extLst>
      <p:ext uri="{BB962C8B-B14F-4D97-AF65-F5344CB8AC3E}">
        <p14:creationId xmlns:p14="http://schemas.microsoft.com/office/powerpoint/2010/main" val="65275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>
                <a:highlight>
                  <a:srgbClr val="008080"/>
                </a:highlight>
              </a:rPr>
              <a:t>서비스안내</a:t>
            </a:r>
            <a:r>
              <a:rPr lang="ko-KR" altLang="en-US" dirty="0"/>
              <a:t>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349065" y="17265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독서 로드맵 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661650" y="21364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프리미엄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A7574-154E-4B66-B381-DCFC563669B9}"/>
              </a:ext>
            </a:extLst>
          </p:cNvPr>
          <p:cNvSpPr txBox="1"/>
          <p:nvPr/>
        </p:nvSpPr>
        <p:spPr>
          <a:xfrm>
            <a:off x="1205069" y="25463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008080"/>
                </a:highlight>
              </a:rPr>
              <a:t>이용권구매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D364E4-9CC1-4140-8F62-04C813234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512" y="1779295"/>
            <a:ext cx="4638663" cy="14266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4F8ED-675B-478C-ABC0-DD2B028CE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513" y="3480486"/>
            <a:ext cx="4638671" cy="32921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5792DA-1690-4D1F-95EF-0D8D7178C7DC}"/>
              </a:ext>
            </a:extLst>
          </p:cNvPr>
          <p:cNvSpPr txBox="1"/>
          <p:nvPr/>
        </p:nvSpPr>
        <p:spPr>
          <a:xfrm>
            <a:off x="4610180" y="2307937"/>
            <a:ext cx="3281668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이용권에 대한 안내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아직 문구가 결정 되지 않았음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1E712C1-115B-4BE2-9A13-A069D8C7DE50}"/>
              </a:ext>
            </a:extLst>
          </p:cNvPr>
          <p:cNvCxnSpPr/>
          <p:nvPr/>
        </p:nvCxnSpPr>
        <p:spPr>
          <a:xfrm flipH="1">
            <a:off x="4885038" y="5123935"/>
            <a:ext cx="453081" cy="39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6FE765-7A1A-4A14-96C0-F16145063DEE}"/>
              </a:ext>
            </a:extLst>
          </p:cNvPr>
          <p:cNvCxnSpPr/>
          <p:nvPr/>
        </p:nvCxnSpPr>
        <p:spPr>
          <a:xfrm>
            <a:off x="4967416" y="5099222"/>
            <a:ext cx="494270" cy="370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08B789C-397F-4C67-A3AB-49EC0C3A403B}"/>
              </a:ext>
            </a:extLst>
          </p:cNvPr>
          <p:cNvCxnSpPr/>
          <p:nvPr/>
        </p:nvCxnSpPr>
        <p:spPr>
          <a:xfrm flipH="1">
            <a:off x="6400802" y="5132172"/>
            <a:ext cx="453081" cy="39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A232B3-29C6-4E18-AE70-B07E7F386746}"/>
              </a:ext>
            </a:extLst>
          </p:cNvPr>
          <p:cNvCxnSpPr/>
          <p:nvPr/>
        </p:nvCxnSpPr>
        <p:spPr>
          <a:xfrm>
            <a:off x="6483180" y="5107459"/>
            <a:ext cx="494270" cy="370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2E04BC6-D8E8-4331-BFDE-7CDD0202FD56}"/>
              </a:ext>
            </a:extLst>
          </p:cNvPr>
          <p:cNvCxnSpPr/>
          <p:nvPr/>
        </p:nvCxnSpPr>
        <p:spPr>
          <a:xfrm flipH="1">
            <a:off x="4885038" y="6357147"/>
            <a:ext cx="453081" cy="39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2D232F7-EF26-4AE9-B464-6C22B146525B}"/>
              </a:ext>
            </a:extLst>
          </p:cNvPr>
          <p:cNvCxnSpPr/>
          <p:nvPr/>
        </p:nvCxnSpPr>
        <p:spPr>
          <a:xfrm>
            <a:off x="4967416" y="6332434"/>
            <a:ext cx="494270" cy="370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CA82D2-1E23-4FE6-B150-E8A57C245457}"/>
              </a:ext>
            </a:extLst>
          </p:cNvPr>
          <p:cNvCxnSpPr/>
          <p:nvPr/>
        </p:nvCxnSpPr>
        <p:spPr>
          <a:xfrm flipH="1">
            <a:off x="6433750" y="6241297"/>
            <a:ext cx="453081" cy="39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B16A2C1-83F7-4796-A078-A28E998B610E}"/>
              </a:ext>
            </a:extLst>
          </p:cNvPr>
          <p:cNvCxnSpPr/>
          <p:nvPr/>
        </p:nvCxnSpPr>
        <p:spPr>
          <a:xfrm>
            <a:off x="6516128" y="6216584"/>
            <a:ext cx="494270" cy="370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A0E8A7B-80AA-418D-AD2E-C93B45AF7058}"/>
              </a:ext>
            </a:extLst>
          </p:cNvPr>
          <p:cNvCxnSpPr/>
          <p:nvPr/>
        </p:nvCxnSpPr>
        <p:spPr>
          <a:xfrm flipH="1">
            <a:off x="7977959" y="6290724"/>
            <a:ext cx="453081" cy="39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791DBB7-C0D5-4465-AAD7-F30B80216A76}"/>
              </a:ext>
            </a:extLst>
          </p:cNvPr>
          <p:cNvCxnSpPr/>
          <p:nvPr/>
        </p:nvCxnSpPr>
        <p:spPr>
          <a:xfrm>
            <a:off x="8060337" y="6266011"/>
            <a:ext cx="494270" cy="370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4EB01-C3E7-493C-8C99-0C30C8DA04F7}"/>
              </a:ext>
            </a:extLst>
          </p:cNvPr>
          <p:cNvSpPr txBox="1"/>
          <p:nvPr/>
        </p:nvSpPr>
        <p:spPr>
          <a:xfrm>
            <a:off x="661650" y="30596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이용권 사용안내</a:t>
            </a:r>
          </a:p>
        </p:txBody>
      </p:sp>
    </p:spTree>
    <p:extLst>
      <p:ext uri="{BB962C8B-B14F-4D97-AF65-F5344CB8AC3E}">
        <p14:creationId xmlns:p14="http://schemas.microsoft.com/office/powerpoint/2010/main" val="27645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>
                <a:highlight>
                  <a:srgbClr val="008080"/>
                </a:highlight>
              </a:rPr>
              <a:t>서비스안내</a:t>
            </a:r>
            <a:r>
              <a:rPr lang="ko-KR" altLang="en-US" dirty="0"/>
              <a:t>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349065" y="17265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독서 로드맵 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661650" y="21364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프리미엄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A7574-154E-4B66-B381-DCFC563669B9}"/>
              </a:ext>
            </a:extLst>
          </p:cNvPr>
          <p:cNvSpPr txBox="1"/>
          <p:nvPr/>
        </p:nvSpPr>
        <p:spPr>
          <a:xfrm>
            <a:off x="1205069" y="25463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이용권구매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C4EB01-C3E7-493C-8C99-0C30C8DA04F7}"/>
              </a:ext>
            </a:extLst>
          </p:cNvPr>
          <p:cNvSpPr txBox="1"/>
          <p:nvPr/>
        </p:nvSpPr>
        <p:spPr>
          <a:xfrm>
            <a:off x="661650" y="30596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008080"/>
                </a:highlight>
              </a:rPr>
              <a:t>이용권 사용안내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7D66C4-A63A-4008-BF8F-258E1AE2D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204" y="2915706"/>
            <a:ext cx="6840760" cy="325311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1C86AE4-FE4F-4FC9-9F78-9E58553DE13F}"/>
              </a:ext>
            </a:extLst>
          </p:cNvPr>
          <p:cNvSpPr txBox="1"/>
          <p:nvPr/>
        </p:nvSpPr>
        <p:spPr>
          <a:xfrm>
            <a:off x="4610179" y="2307937"/>
            <a:ext cx="4467913" cy="5539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이용권 구매 및 사용에 </a:t>
            </a:r>
            <a:r>
              <a:rPr lang="ko-KR" altLang="en-US" dirty="0">
                <a:solidFill>
                  <a:schemeClr val="bg1"/>
                </a:solidFill>
              </a:rPr>
              <a:t>대한 안내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아직 문구가 결정 되지 않았음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73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7C29434-61DE-4346-82EF-F98D4D90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469" y="2287167"/>
            <a:ext cx="6405442" cy="10573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</a:t>
            </a:r>
            <a:r>
              <a:rPr lang="ko-KR" altLang="en-US" dirty="0">
                <a:highlight>
                  <a:srgbClr val="008080"/>
                </a:highlight>
              </a:rPr>
              <a:t>추천로드맵</a:t>
            </a:r>
            <a:r>
              <a:rPr lang="ko-KR" altLang="en-US" dirty="0"/>
              <a:t>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358898" y="171214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008080"/>
                </a:highlight>
              </a:rPr>
              <a:t>이달의 추천 로드맵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387198" y="2124650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이달의 추천 케이스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97ADF-0CDD-42A2-A093-0F308242D313}"/>
              </a:ext>
            </a:extLst>
          </p:cNvPr>
          <p:cNvSpPr txBox="1"/>
          <p:nvPr/>
        </p:nvSpPr>
        <p:spPr>
          <a:xfrm>
            <a:off x="1445733" y="251820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신간소개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B897F-D7D7-4403-881F-890C04E3CCF3}"/>
              </a:ext>
            </a:extLst>
          </p:cNvPr>
          <p:cNvSpPr txBox="1"/>
          <p:nvPr/>
        </p:nvSpPr>
        <p:spPr>
          <a:xfrm>
            <a:off x="3690028" y="1815862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 추천 로드맵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9BDCD0-152D-47DD-B5C0-8809811CA24D}"/>
              </a:ext>
            </a:extLst>
          </p:cNvPr>
          <p:cNvSpPr/>
          <p:nvPr/>
        </p:nvSpPr>
        <p:spPr>
          <a:xfrm>
            <a:off x="3809468" y="2297686"/>
            <a:ext cx="6405443" cy="1027876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이달의 추천 로드맵은 우주과학자를 꿈꾸는 </a:t>
            </a:r>
            <a:r>
              <a:rPr lang="en-US" altLang="ko-KR" sz="900" dirty="0">
                <a:solidFill>
                  <a:schemeClr val="bg1"/>
                </a:solidFill>
              </a:rPr>
              <a:t>OO </a:t>
            </a:r>
            <a:r>
              <a:rPr lang="ko-KR" altLang="en-US" sz="900" dirty="0">
                <a:solidFill>
                  <a:schemeClr val="bg1"/>
                </a:solidFill>
              </a:rPr>
              <a:t>고등학교 </a:t>
            </a:r>
            <a:r>
              <a:rPr lang="en-US" altLang="ko-KR" sz="900" dirty="0">
                <a:solidFill>
                  <a:schemeClr val="bg1"/>
                </a:solidFill>
              </a:rPr>
              <a:t>2</a:t>
            </a:r>
            <a:r>
              <a:rPr lang="ko-KR" altLang="en-US" sz="900" dirty="0">
                <a:solidFill>
                  <a:schemeClr val="bg1"/>
                </a:solidFill>
              </a:rPr>
              <a:t>학년 최</a:t>
            </a:r>
            <a:r>
              <a:rPr lang="en-US" altLang="ko-KR" sz="900" dirty="0">
                <a:solidFill>
                  <a:schemeClr val="bg1"/>
                </a:solidFill>
              </a:rPr>
              <a:t>OO </a:t>
            </a:r>
            <a:r>
              <a:rPr lang="ko-KR" altLang="en-US" sz="900" dirty="0">
                <a:solidFill>
                  <a:schemeClr val="bg1"/>
                </a:solidFill>
              </a:rPr>
              <a:t>학생의 로드맵 입니다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이러저러 해서 이렇게 했으며 이런저런 성과를 기대합니다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※ </a:t>
            </a:r>
            <a:r>
              <a:rPr lang="ko-KR" altLang="en-US" sz="900" dirty="0">
                <a:solidFill>
                  <a:schemeClr val="bg1"/>
                </a:solidFill>
              </a:rPr>
              <a:t>추천 로드맵은 개인별 독서 수준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학업수준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진로 등 다각적인 평가에 따라 작성된 로드맵 이므로 개인별 차이에 따라 참고만 하시기 바랍니다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2324B37-3233-4636-B862-DC2D40376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40" y="6316730"/>
            <a:ext cx="3752850" cy="47625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AAD128-50EE-4FBE-BF75-5E992AD77A77}"/>
              </a:ext>
            </a:extLst>
          </p:cNvPr>
          <p:cNvGrpSpPr/>
          <p:nvPr/>
        </p:nvGrpSpPr>
        <p:grpSpPr>
          <a:xfrm>
            <a:off x="3809469" y="3344563"/>
            <a:ext cx="6207359" cy="3002692"/>
            <a:chOff x="3809469" y="3344562"/>
            <a:chExt cx="6207359" cy="337156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99497A09-A28B-4B67-8AE3-9B3ED94DE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9469" y="3344562"/>
              <a:ext cx="5974141" cy="327879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435C58-DC49-406A-9957-D1B526E8999E}"/>
                </a:ext>
              </a:extLst>
            </p:cNvPr>
            <p:cNvSpPr txBox="1"/>
            <p:nvPr/>
          </p:nvSpPr>
          <p:spPr>
            <a:xfrm>
              <a:off x="5092816" y="3344562"/>
              <a:ext cx="4004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EB267A-BB8B-495B-A483-8F6A7899E18D}"/>
                </a:ext>
              </a:extLst>
            </p:cNvPr>
            <p:cNvSpPr txBox="1"/>
            <p:nvPr/>
          </p:nvSpPr>
          <p:spPr>
            <a:xfrm>
              <a:off x="5154600" y="4370173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역자</a:t>
              </a:r>
              <a:r>
                <a:rPr lang="en-US" altLang="ko-KR" sz="1200" dirty="0">
                  <a:highlight>
                    <a:srgbClr val="FFFF00"/>
                  </a:highlight>
                </a:rPr>
                <a:t>: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이말동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4D6AC96-D731-4E1D-A773-399DDD2C3B4E}"/>
                </a:ext>
              </a:extLst>
            </p:cNvPr>
            <p:cNvSpPr txBox="1"/>
            <p:nvPr/>
          </p:nvSpPr>
          <p:spPr>
            <a:xfrm>
              <a:off x="5092816" y="5393085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역자</a:t>
              </a:r>
              <a:r>
                <a:rPr lang="en-US" altLang="ko-KR" sz="1200" dirty="0">
                  <a:highlight>
                    <a:srgbClr val="FFFF00"/>
                  </a:highlight>
                </a:rPr>
                <a:t>: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이말동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5B9453-AB8E-40F5-8637-32C01C3EB781}"/>
                </a:ext>
              </a:extLst>
            </p:cNvPr>
            <p:cNvSpPr txBox="1"/>
            <p:nvPr/>
          </p:nvSpPr>
          <p:spPr>
            <a:xfrm>
              <a:off x="5154600" y="6439128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역자</a:t>
              </a:r>
              <a:r>
                <a:rPr lang="en-US" altLang="ko-KR" sz="1200" dirty="0">
                  <a:highlight>
                    <a:srgbClr val="FFFF00"/>
                  </a:highlight>
                </a:rPr>
                <a:t>: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이말동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91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7C29434-61DE-4346-82EF-F98D4D905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469" y="2287167"/>
            <a:ext cx="6405442" cy="1057396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</a:t>
            </a:r>
            <a:r>
              <a:rPr lang="ko-KR" altLang="en-US" dirty="0">
                <a:highlight>
                  <a:srgbClr val="008080"/>
                </a:highlight>
              </a:rPr>
              <a:t>추천로드맵</a:t>
            </a:r>
            <a:r>
              <a:rPr lang="ko-KR" altLang="en-US" dirty="0"/>
              <a:t>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358898" y="171214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이달의 추천 로드맵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387198" y="2124650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008080"/>
                </a:highlight>
              </a:rPr>
              <a:t>이달의 추천 케이스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97ADF-0CDD-42A2-A093-0F308242D313}"/>
              </a:ext>
            </a:extLst>
          </p:cNvPr>
          <p:cNvSpPr txBox="1"/>
          <p:nvPr/>
        </p:nvSpPr>
        <p:spPr>
          <a:xfrm>
            <a:off x="1445733" y="251820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신간소개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B897F-D7D7-4403-881F-890C04E3CCF3}"/>
              </a:ext>
            </a:extLst>
          </p:cNvPr>
          <p:cNvSpPr txBox="1"/>
          <p:nvPr/>
        </p:nvSpPr>
        <p:spPr>
          <a:xfrm>
            <a:off x="3690028" y="1815862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 추천 케이스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7CAC1E1-1553-40A6-B39F-D653C4D52B3D}"/>
              </a:ext>
            </a:extLst>
          </p:cNvPr>
          <p:cNvGrpSpPr/>
          <p:nvPr/>
        </p:nvGrpSpPr>
        <p:grpSpPr>
          <a:xfrm>
            <a:off x="3809469" y="3344563"/>
            <a:ext cx="6207359" cy="3002692"/>
            <a:chOff x="3809469" y="3344562"/>
            <a:chExt cx="6207359" cy="337156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204249-45DA-410B-8901-7CE25F2B6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9469" y="3344562"/>
              <a:ext cx="5974141" cy="32787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BA2CB-CD2E-4D1D-9207-C9A7A622CEDA}"/>
                </a:ext>
              </a:extLst>
            </p:cNvPr>
            <p:cNvSpPr txBox="1"/>
            <p:nvPr/>
          </p:nvSpPr>
          <p:spPr>
            <a:xfrm>
              <a:off x="5092816" y="3344562"/>
              <a:ext cx="4004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D53011-0ED4-4721-AC79-FA3F6A360273}"/>
                </a:ext>
              </a:extLst>
            </p:cNvPr>
            <p:cNvSpPr txBox="1"/>
            <p:nvPr/>
          </p:nvSpPr>
          <p:spPr>
            <a:xfrm>
              <a:off x="5154600" y="4370173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역자</a:t>
              </a:r>
              <a:r>
                <a:rPr lang="en-US" altLang="ko-KR" sz="1200" dirty="0">
                  <a:highlight>
                    <a:srgbClr val="FFFF00"/>
                  </a:highlight>
                </a:rPr>
                <a:t>: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이말동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AD4667-6EAD-4911-9CAB-83BCD791CE72}"/>
                </a:ext>
              </a:extLst>
            </p:cNvPr>
            <p:cNvSpPr txBox="1"/>
            <p:nvPr/>
          </p:nvSpPr>
          <p:spPr>
            <a:xfrm>
              <a:off x="5092816" y="5393085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역자</a:t>
              </a:r>
              <a:r>
                <a:rPr lang="en-US" altLang="ko-KR" sz="1200" dirty="0">
                  <a:highlight>
                    <a:srgbClr val="FFFF00"/>
                  </a:highlight>
                </a:rPr>
                <a:t>: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이말동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3D3ADF-DA4A-497A-805E-A96581078AB2}"/>
                </a:ext>
              </a:extLst>
            </p:cNvPr>
            <p:cNvSpPr txBox="1"/>
            <p:nvPr/>
          </p:nvSpPr>
          <p:spPr>
            <a:xfrm>
              <a:off x="5154600" y="6439128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역자</a:t>
              </a:r>
              <a:r>
                <a:rPr lang="en-US" altLang="ko-KR" sz="1200" dirty="0">
                  <a:highlight>
                    <a:srgbClr val="FFFF00"/>
                  </a:highlight>
                </a:rPr>
                <a:t>: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이말동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9BDCD0-152D-47DD-B5C0-8809811CA24D}"/>
              </a:ext>
            </a:extLst>
          </p:cNvPr>
          <p:cNvSpPr/>
          <p:nvPr/>
        </p:nvSpPr>
        <p:spPr>
          <a:xfrm>
            <a:off x="3809468" y="2297686"/>
            <a:ext cx="6405443" cy="1027876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bg1"/>
                </a:solidFill>
              </a:rPr>
              <a:t>이달의 추천 로드맵은 우주과학자를 꿈꾸는 </a:t>
            </a:r>
            <a:r>
              <a:rPr lang="en-US" altLang="ko-KR" sz="900" dirty="0">
                <a:solidFill>
                  <a:schemeClr val="bg1"/>
                </a:solidFill>
              </a:rPr>
              <a:t>OO </a:t>
            </a:r>
            <a:r>
              <a:rPr lang="ko-KR" altLang="en-US" sz="900" dirty="0">
                <a:solidFill>
                  <a:schemeClr val="bg1"/>
                </a:solidFill>
              </a:rPr>
              <a:t>고등학교 </a:t>
            </a:r>
            <a:r>
              <a:rPr lang="en-US" altLang="ko-KR" sz="900" dirty="0">
                <a:solidFill>
                  <a:schemeClr val="bg1"/>
                </a:solidFill>
              </a:rPr>
              <a:t>2</a:t>
            </a:r>
            <a:r>
              <a:rPr lang="ko-KR" altLang="en-US" sz="900" dirty="0">
                <a:solidFill>
                  <a:schemeClr val="bg1"/>
                </a:solidFill>
              </a:rPr>
              <a:t>학년 최</a:t>
            </a:r>
            <a:r>
              <a:rPr lang="en-US" altLang="ko-KR" sz="900" dirty="0">
                <a:solidFill>
                  <a:schemeClr val="bg1"/>
                </a:solidFill>
              </a:rPr>
              <a:t>OO </a:t>
            </a:r>
            <a:r>
              <a:rPr lang="ko-KR" altLang="en-US" sz="900" dirty="0">
                <a:solidFill>
                  <a:schemeClr val="bg1"/>
                </a:solidFill>
              </a:rPr>
              <a:t>학생의 로드맵 입니다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900" dirty="0">
                <a:solidFill>
                  <a:schemeClr val="bg1"/>
                </a:solidFill>
              </a:rPr>
              <a:t>이러저러 해서 이렇게 했으며 이런저런 성과를 기대합니다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en-US" altLang="ko-KR" sz="900" dirty="0">
                <a:solidFill>
                  <a:schemeClr val="bg1"/>
                </a:solidFill>
              </a:rPr>
              <a:t>※ </a:t>
            </a:r>
            <a:r>
              <a:rPr lang="ko-KR" altLang="en-US" sz="900" dirty="0">
                <a:solidFill>
                  <a:schemeClr val="bg1"/>
                </a:solidFill>
              </a:rPr>
              <a:t>추천 로드맵은 개인별 독서 수준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학업수준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진로 등 다각적인 평가에 따라 작성된 로드맵 이므로 개인별 차이에 따라 참고만 하시기 바랍니다</a:t>
            </a:r>
            <a:r>
              <a:rPr lang="en-US" altLang="ko-KR" sz="900" dirty="0">
                <a:solidFill>
                  <a:schemeClr val="bg1"/>
                </a:solidFill>
              </a:rPr>
              <a:t>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2409EC-2533-4AA6-85E6-F3ED38026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013" y="6339502"/>
            <a:ext cx="37528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3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</a:t>
            </a:r>
            <a:r>
              <a:rPr lang="ko-KR" altLang="en-US" dirty="0">
                <a:highlight>
                  <a:srgbClr val="008080"/>
                </a:highlight>
              </a:rPr>
              <a:t>추천로드맵</a:t>
            </a:r>
            <a:r>
              <a:rPr lang="ko-KR" altLang="en-US" dirty="0"/>
              <a:t>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358898" y="171214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이달의 추천 로드맵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387198" y="2124650"/>
            <a:ext cx="219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이달의 추천 케이스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97ADF-0CDD-42A2-A093-0F308242D313}"/>
              </a:ext>
            </a:extLst>
          </p:cNvPr>
          <p:cNvSpPr txBox="1"/>
          <p:nvPr/>
        </p:nvSpPr>
        <p:spPr>
          <a:xfrm>
            <a:off x="1445733" y="2518202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008080"/>
                </a:highlight>
              </a:rPr>
              <a:t>신간소개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E95368-71BC-48CD-BAF8-B6A0073E7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330" y="2309316"/>
            <a:ext cx="5217908" cy="4086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B42097-3052-475E-9B76-9E4B936E4A77}"/>
              </a:ext>
            </a:extLst>
          </p:cNvPr>
          <p:cNvSpPr txBox="1"/>
          <p:nvPr/>
        </p:nvSpPr>
        <p:spPr>
          <a:xfrm>
            <a:off x="3962630" y="1712146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터치</a:t>
            </a:r>
            <a:r>
              <a:rPr lang="ko-KR" altLang="en-US" dirty="0"/>
              <a:t> </a:t>
            </a:r>
            <a:r>
              <a:rPr lang="en-US" altLang="ko-KR" sz="900" dirty="0"/>
              <a:t>2018.07.01</a:t>
            </a:r>
            <a:endParaRPr lang="ko-KR" alt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3067CC-BFA4-41DF-8B19-B10D5FD5DF18}"/>
              </a:ext>
            </a:extLst>
          </p:cNvPr>
          <p:cNvSpPr txBox="1"/>
          <p:nvPr/>
        </p:nvSpPr>
        <p:spPr>
          <a:xfrm>
            <a:off x="4634655" y="3823384"/>
            <a:ext cx="451758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특별한 양식 없이 블로그처럼 작성할 예정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480EA61-AD5D-46DA-B05F-2D68CD9F7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021" y="6255351"/>
            <a:ext cx="37528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8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5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</a:t>
            </a:r>
            <a:r>
              <a:rPr lang="ko-KR" altLang="en-US" dirty="0">
                <a:highlight>
                  <a:srgbClr val="008080"/>
                </a:highlight>
              </a:rPr>
              <a:t>공지</a:t>
            </a:r>
            <a:r>
              <a:rPr lang="en-US" altLang="ko-KR" dirty="0">
                <a:highlight>
                  <a:srgbClr val="008080"/>
                </a:highlight>
              </a:rPr>
              <a:t>/</a:t>
            </a:r>
            <a:r>
              <a:rPr lang="ko-KR" altLang="en-US" dirty="0">
                <a:highlight>
                  <a:srgbClr val="008080"/>
                </a:highlight>
              </a:rPr>
              <a:t>이벤트</a:t>
            </a:r>
            <a:r>
              <a:rPr lang="ko-KR" altLang="en-US" dirty="0"/>
              <a:t>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76567" y="16774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008080"/>
                </a:highlight>
              </a:rPr>
              <a:t>이벤트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1431583" y="213414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공지사항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C1C5DD-4CC7-40A0-8CE2-037C6B45B185}"/>
              </a:ext>
            </a:extLst>
          </p:cNvPr>
          <p:cNvSpPr txBox="1"/>
          <p:nvPr/>
        </p:nvSpPr>
        <p:spPr>
          <a:xfrm>
            <a:off x="1843227" y="2563910"/>
            <a:ext cx="61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/>
              <a:t>FAQ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6F8F4A-7B2F-4CF3-8F59-7D99D8F0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366" y="1763648"/>
            <a:ext cx="5891985" cy="43925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2718A5-1720-4757-B17E-83F2D923FA16}"/>
              </a:ext>
            </a:extLst>
          </p:cNvPr>
          <p:cNvSpPr txBox="1"/>
          <p:nvPr/>
        </p:nvSpPr>
        <p:spPr>
          <a:xfrm>
            <a:off x="4610179" y="2307937"/>
            <a:ext cx="4467913" cy="31393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가맹하시고 </a:t>
            </a:r>
            <a:r>
              <a:rPr lang="en-US" altLang="ko-KR" dirty="0">
                <a:solidFill>
                  <a:schemeClr val="bg1"/>
                </a:solidFill>
              </a:rPr>
              <a:t>10</a:t>
            </a:r>
            <a:r>
              <a:rPr lang="ko-KR" altLang="en-US" dirty="0">
                <a:solidFill>
                  <a:schemeClr val="bg1"/>
                </a:solidFill>
              </a:rPr>
              <a:t>만원 받아가세요</a:t>
            </a:r>
            <a:r>
              <a:rPr lang="en-US" altLang="ko-KR" dirty="0">
                <a:solidFill>
                  <a:schemeClr val="bg1"/>
                </a:solidFill>
              </a:rPr>
              <a:t>~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온라인으로 문의하고 가맹하시는 모든 원장님께 </a:t>
            </a:r>
            <a:r>
              <a:rPr lang="ko-KR" altLang="en-US" sz="3600" dirty="0" err="1">
                <a:solidFill>
                  <a:schemeClr val="accent2"/>
                </a:solidFill>
              </a:rPr>
              <a:t>꽁자로</a:t>
            </a:r>
            <a:r>
              <a:rPr lang="ko-KR" altLang="en-US" sz="3600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드립니다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strike="sngStrike" dirty="0">
                <a:solidFill>
                  <a:schemeClr val="bg1"/>
                </a:solidFill>
              </a:rPr>
              <a:t>월 이용료 </a:t>
            </a:r>
            <a:r>
              <a:rPr lang="en-US" altLang="ko-KR" sz="1200" strike="sngStrike" dirty="0">
                <a:solidFill>
                  <a:schemeClr val="bg1"/>
                </a:solidFill>
              </a:rPr>
              <a:t>50000 * 12 = 60</a:t>
            </a:r>
            <a:r>
              <a:rPr lang="ko-KR" altLang="en-US" sz="1200" strike="sngStrike" dirty="0">
                <a:solidFill>
                  <a:schemeClr val="bg1"/>
                </a:solidFill>
              </a:rPr>
              <a:t>만원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10% </a:t>
            </a:r>
            <a:r>
              <a:rPr lang="ko-KR" altLang="en-US" sz="1200" dirty="0">
                <a:solidFill>
                  <a:schemeClr val="bg1"/>
                </a:solidFill>
              </a:rPr>
              <a:t>할인 </a:t>
            </a:r>
            <a:r>
              <a:rPr lang="en-US" altLang="ko-KR" sz="1200" dirty="0">
                <a:solidFill>
                  <a:schemeClr val="bg1"/>
                </a:solidFill>
              </a:rPr>
              <a:t>50</a:t>
            </a:r>
            <a:r>
              <a:rPr lang="ko-KR" altLang="en-US" sz="1200" dirty="0">
                <a:solidFill>
                  <a:schemeClr val="bg1"/>
                </a:solidFill>
              </a:rPr>
              <a:t>만원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여기에 프리미엄 서비스</a:t>
            </a:r>
            <a:r>
              <a:rPr lang="en-US" altLang="ko-KR" sz="1200" dirty="0">
                <a:solidFill>
                  <a:schemeClr val="bg1"/>
                </a:solidFill>
              </a:rPr>
              <a:t>(15</a:t>
            </a:r>
            <a:r>
              <a:rPr lang="ko-KR" altLang="en-US" sz="1200" dirty="0">
                <a:solidFill>
                  <a:schemeClr val="bg1"/>
                </a:solidFill>
              </a:rPr>
              <a:t>만원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 쿠폰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장 증정</a:t>
            </a:r>
            <a:r>
              <a:rPr lang="en-US" altLang="ko-KR" sz="1200" dirty="0">
                <a:solidFill>
                  <a:schemeClr val="bg1"/>
                </a:solidFill>
              </a:rPr>
              <a:t>!! 60</a:t>
            </a:r>
            <a:r>
              <a:rPr lang="ko-KR" altLang="en-US" sz="1200" dirty="0">
                <a:solidFill>
                  <a:schemeClr val="bg1"/>
                </a:solidFill>
              </a:rPr>
              <a:t>만원</a:t>
            </a:r>
            <a:endParaRPr lang="en-US" altLang="ko-KR" sz="1200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50</a:t>
            </a:r>
            <a:r>
              <a:rPr lang="ko-KR" altLang="en-US" sz="1200" dirty="0">
                <a:solidFill>
                  <a:schemeClr val="bg1"/>
                </a:solidFill>
              </a:rPr>
              <a:t>만원 </a:t>
            </a:r>
            <a:r>
              <a:rPr lang="en-US" altLang="ko-KR" sz="1200" dirty="0">
                <a:solidFill>
                  <a:schemeClr val="bg1"/>
                </a:solidFill>
              </a:rPr>
              <a:t>– 60</a:t>
            </a:r>
            <a:r>
              <a:rPr lang="ko-KR" altLang="en-US" sz="1200" dirty="0">
                <a:solidFill>
                  <a:schemeClr val="bg1"/>
                </a:solidFill>
              </a:rPr>
              <a:t>만원 </a:t>
            </a:r>
            <a:r>
              <a:rPr lang="en-US" altLang="ko-KR" sz="1200" dirty="0">
                <a:solidFill>
                  <a:schemeClr val="bg1"/>
                </a:solidFill>
              </a:rPr>
              <a:t>= -10</a:t>
            </a:r>
            <a:r>
              <a:rPr lang="ko-KR" altLang="en-US" sz="1200" dirty="0">
                <a:solidFill>
                  <a:schemeClr val="bg1"/>
                </a:solidFill>
              </a:rPr>
              <a:t>만원 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실 </a:t>
            </a:r>
            <a:r>
              <a:rPr lang="ko-KR" altLang="en-US" sz="1200" dirty="0" err="1">
                <a:solidFill>
                  <a:schemeClr val="bg1"/>
                </a:solidFill>
              </a:rPr>
              <a:t>가맹비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프리미엄서비스 쿠폰은 매년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장 증정합니다</a:t>
            </a:r>
            <a:r>
              <a:rPr lang="en-US" altLang="ko-KR" sz="1200" dirty="0">
                <a:solidFill>
                  <a:schemeClr val="bg1"/>
                </a:solidFill>
              </a:rPr>
              <a:t>.)</a:t>
            </a:r>
          </a:p>
          <a:p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9C9FF6-B134-4424-8DA0-4E70BF0CF865}"/>
              </a:ext>
            </a:extLst>
          </p:cNvPr>
          <p:cNvSpPr/>
          <p:nvPr/>
        </p:nvSpPr>
        <p:spPr>
          <a:xfrm>
            <a:off x="6095999" y="6282812"/>
            <a:ext cx="2430161" cy="398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가맹문의</a:t>
            </a:r>
          </a:p>
        </p:txBody>
      </p:sp>
    </p:spTree>
    <p:extLst>
      <p:ext uri="{BB962C8B-B14F-4D97-AF65-F5344CB8AC3E}">
        <p14:creationId xmlns:p14="http://schemas.microsoft.com/office/powerpoint/2010/main" val="3661817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5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</a:t>
            </a:r>
            <a:r>
              <a:rPr lang="ko-KR" altLang="en-US" dirty="0">
                <a:highlight>
                  <a:srgbClr val="008080"/>
                </a:highlight>
              </a:rPr>
              <a:t>공지</a:t>
            </a:r>
            <a:r>
              <a:rPr lang="en-US" altLang="ko-KR" dirty="0">
                <a:highlight>
                  <a:srgbClr val="008080"/>
                </a:highlight>
              </a:rPr>
              <a:t>/</a:t>
            </a:r>
            <a:r>
              <a:rPr lang="ko-KR" altLang="en-US" dirty="0">
                <a:highlight>
                  <a:srgbClr val="008080"/>
                </a:highlight>
              </a:rPr>
              <a:t>이벤트</a:t>
            </a:r>
            <a:r>
              <a:rPr lang="ko-KR" altLang="en-US" dirty="0"/>
              <a:t>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76567" y="16774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이벤트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1431583" y="2134140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008080"/>
                </a:highlight>
              </a:rPr>
              <a:t>공지사항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C1C5DD-4CC7-40A0-8CE2-037C6B45B185}"/>
              </a:ext>
            </a:extLst>
          </p:cNvPr>
          <p:cNvSpPr txBox="1"/>
          <p:nvPr/>
        </p:nvSpPr>
        <p:spPr>
          <a:xfrm>
            <a:off x="1843227" y="2563910"/>
            <a:ext cx="61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highlight>
                  <a:srgbClr val="008080"/>
                </a:highlight>
              </a:rPr>
              <a:t>FAQ</a:t>
            </a:r>
            <a:endParaRPr lang="ko-KR" altLang="en-US" dirty="0">
              <a:highlight>
                <a:srgbClr val="00808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DD423-FF7E-457F-9E1E-DFD8967EA894}"/>
              </a:ext>
            </a:extLst>
          </p:cNvPr>
          <p:cNvSpPr txBox="1"/>
          <p:nvPr/>
        </p:nvSpPr>
        <p:spPr>
          <a:xfrm>
            <a:off x="5799438" y="3618033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</a:t>
            </a:r>
            <a:r>
              <a:rPr lang="en-US" altLang="ko-KR" dirty="0"/>
              <a:t>– </a:t>
            </a:r>
            <a:r>
              <a:rPr lang="ko-KR" altLang="en-US" dirty="0"/>
              <a:t>디자인 </a:t>
            </a:r>
            <a:r>
              <a:rPr lang="ko-KR" altLang="en-US" dirty="0" err="1"/>
              <a:t>필요없음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51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</a:t>
            </a:r>
            <a:r>
              <a:rPr lang="ko-KR" altLang="en-US" dirty="0">
                <a:highlight>
                  <a:srgbClr val="008080"/>
                </a:highlight>
              </a:rPr>
              <a:t>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432614" y="16736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008080"/>
                </a:highlight>
              </a:rPr>
              <a:t>가맹안내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984070" y="29146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찾아오시는길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C1C5DD-4CC7-40A0-8CE2-037C6B45B185}"/>
              </a:ext>
            </a:extLst>
          </p:cNvPr>
          <p:cNvSpPr txBox="1"/>
          <p:nvPr/>
        </p:nvSpPr>
        <p:spPr>
          <a:xfrm>
            <a:off x="1432613" y="216249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가맹문의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05109-DC2B-487A-B0A8-1D1D1DE194F8}"/>
              </a:ext>
            </a:extLst>
          </p:cNvPr>
          <p:cNvSpPr txBox="1"/>
          <p:nvPr/>
        </p:nvSpPr>
        <p:spPr>
          <a:xfrm>
            <a:off x="1120028" y="254427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연구원 모집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0C087-06E3-466E-B58E-C10D5AD6BBC4}"/>
              </a:ext>
            </a:extLst>
          </p:cNvPr>
          <p:cNvSpPr txBox="1"/>
          <p:nvPr/>
        </p:nvSpPr>
        <p:spPr>
          <a:xfrm>
            <a:off x="3435178" y="1647560"/>
            <a:ext cx="357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/>
              <a:t>진독개</a:t>
            </a:r>
            <a:r>
              <a:rPr lang="ko-KR" altLang="en-US" dirty="0"/>
              <a:t> 가맹안내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1C67B1-306E-4FCA-B436-D06F1774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411" y="2347164"/>
            <a:ext cx="5905500" cy="39856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BAE22C-29CD-49AB-9396-718DF453E28D}"/>
              </a:ext>
            </a:extLst>
          </p:cNvPr>
          <p:cNvSpPr txBox="1"/>
          <p:nvPr/>
        </p:nvSpPr>
        <p:spPr>
          <a:xfrm>
            <a:off x="7033058" y="4738638"/>
            <a:ext cx="2481646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이런 식으로 간단하게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E91AE2A-B700-4BD1-8FD2-70F38E29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983" y="4340012"/>
            <a:ext cx="2476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0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</a:t>
            </a:r>
            <a:r>
              <a:rPr lang="ko-KR" altLang="en-US" dirty="0">
                <a:highlight>
                  <a:srgbClr val="008080"/>
                </a:highlight>
              </a:rPr>
              <a:t>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432614" y="16736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가맹안내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984070" y="29146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찾아오시는길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C1C5DD-4CC7-40A0-8CE2-037C6B45B185}"/>
              </a:ext>
            </a:extLst>
          </p:cNvPr>
          <p:cNvSpPr txBox="1"/>
          <p:nvPr/>
        </p:nvSpPr>
        <p:spPr>
          <a:xfrm>
            <a:off x="1432613" y="216249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008080"/>
                </a:highlight>
              </a:rPr>
              <a:t>가맹문의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05109-DC2B-487A-B0A8-1D1D1DE194F8}"/>
              </a:ext>
            </a:extLst>
          </p:cNvPr>
          <p:cNvSpPr txBox="1"/>
          <p:nvPr/>
        </p:nvSpPr>
        <p:spPr>
          <a:xfrm>
            <a:off x="1120028" y="254427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연구원 모집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0C087-06E3-466E-B58E-C10D5AD6BBC4}"/>
              </a:ext>
            </a:extLst>
          </p:cNvPr>
          <p:cNvSpPr txBox="1"/>
          <p:nvPr/>
        </p:nvSpPr>
        <p:spPr>
          <a:xfrm>
            <a:off x="3435178" y="1647560"/>
            <a:ext cx="357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진독개</a:t>
            </a:r>
            <a:r>
              <a:rPr lang="ko-KR" altLang="en-US" dirty="0"/>
              <a:t> 가맹문의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EF9693-3EDE-422B-95CC-860038427A80}"/>
              </a:ext>
            </a:extLst>
          </p:cNvPr>
          <p:cNvSpPr txBox="1"/>
          <p:nvPr/>
        </p:nvSpPr>
        <p:spPr>
          <a:xfrm>
            <a:off x="3435178" y="2531830"/>
            <a:ext cx="1107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학원명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대표자명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학원생수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문의내용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3E93A0-AAE4-4BC9-BDD9-7D73E86D0237}"/>
              </a:ext>
            </a:extLst>
          </p:cNvPr>
          <p:cNvSpPr/>
          <p:nvPr/>
        </p:nvSpPr>
        <p:spPr>
          <a:xfrm>
            <a:off x="4543174" y="4341341"/>
            <a:ext cx="5960068" cy="139901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B9E2CE-87E9-4286-AE7E-E6572C5AAEEA}"/>
              </a:ext>
            </a:extLst>
          </p:cNvPr>
          <p:cNvSpPr/>
          <p:nvPr/>
        </p:nvSpPr>
        <p:spPr>
          <a:xfrm>
            <a:off x="4543174" y="3674221"/>
            <a:ext cx="745518" cy="29641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A3ADB5-0D40-4014-9C6F-546079B51164}"/>
              </a:ext>
            </a:extLst>
          </p:cNvPr>
          <p:cNvSpPr/>
          <p:nvPr/>
        </p:nvSpPr>
        <p:spPr>
          <a:xfrm>
            <a:off x="4543173" y="3099309"/>
            <a:ext cx="1495161" cy="29641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3EB2B5-AF62-487E-851C-47F93FAB7441}"/>
              </a:ext>
            </a:extLst>
          </p:cNvPr>
          <p:cNvSpPr/>
          <p:nvPr/>
        </p:nvSpPr>
        <p:spPr>
          <a:xfrm>
            <a:off x="4541111" y="2574844"/>
            <a:ext cx="1495161" cy="29641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C58C148-A6A8-4EB4-BE0B-A89C4DF98B2B}"/>
              </a:ext>
            </a:extLst>
          </p:cNvPr>
          <p:cNvSpPr/>
          <p:nvPr/>
        </p:nvSpPr>
        <p:spPr>
          <a:xfrm>
            <a:off x="6095999" y="6282812"/>
            <a:ext cx="2430161" cy="3986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저장하기</a:t>
            </a:r>
          </a:p>
        </p:txBody>
      </p:sp>
    </p:spTree>
    <p:extLst>
      <p:ext uri="{BB962C8B-B14F-4D97-AF65-F5344CB8AC3E}">
        <p14:creationId xmlns:p14="http://schemas.microsoft.com/office/powerpoint/2010/main" val="37316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</a:t>
            </a:r>
            <a:r>
              <a:rPr lang="ko-KR" altLang="en-US" dirty="0">
                <a:highlight>
                  <a:srgbClr val="008080"/>
                </a:highlight>
              </a:rPr>
              <a:t>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432614" y="16736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가맹안내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984070" y="29146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찾아오시는길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C1C5DD-4CC7-40A0-8CE2-037C6B45B185}"/>
              </a:ext>
            </a:extLst>
          </p:cNvPr>
          <p:cNvSpPr txBox="1"/>
          <p:nvPr/>
        </p:nvSpPr>
        <p:spPr>
          <a:xfrm>
            <a:off x="1432613" y="216249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가맹문의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05109-DC2B-487A-B0A8-1D1D1DE194F8}"/>
              </a:ext>
            </a:extLst>
          </p:cNvPr>
          <p:cNvSpPr txBox="1"/>
          <p:nvPr/>
        </p:nvSpPr>
        <p:spPr>
          <a:xfrm>
            <a:off x="1120028" y="254427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008080"/>
                </a:highlight>
              </a:rPr>
              <a:t>연구원 모집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0C087-06E3-466E-B58E-C10D5AD6BBC4}"/>
              </a:ext>
            </a:extLst>
          </p:cNvPr>
          <p:cNvSpPr txBox="1"/>
          <p:nvPr/>
        </p:nvSpPr>
        <p:spPr>
          <a:xfrm>
            <a:off x="3435178" y="1647560"/>
            <a:ext cx="357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연구원 모집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D1D698-7195-4108-9C20-51671B9D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462" y="2107985"/>
            <a:ext cx="6162675" cy="4177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0316B8A-E8EC-4FCB-94E5-9A5A7028AA98}"/>
              </a:ext>
            </a:extLst>
          </p:cNvPr>
          <p:cNvSpPr txBox="1"/>
          <p:nvPr/>
        </p:nvSpPr>
        <p:spPr>
          <a:xfrm>
            <a:off x="4684320" y="3099309"/>
            <a:ext cx="4467913" cy="73866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모집안내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전화번호 등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아직 문구가 결정 되지 않았음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2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79840B-84ED-469A-8F30-084C3D4D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248675"/>
            <a:ext cx="1949364" cy="1659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78814-E243-4717-A5E8-5CC854708554}"/>
              </a:ext>
            </a:extLst>
          </p:cNvPr>
          <p:cNvSpPr txBox="1"/>
          <p:nvPr/>
        </p:nvSpPr>
        <p:spPr>
          <a:xfrm>
            <a:off x="4135395" y="165580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로고변경 고려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2FAD52-2A07-4B54-B3D4-6958AD7652BA}"/>
              </a:ext>
            </a:extLst>
          </p:cNvPr>
          <p:cNvSpPr txBox="1"/>
          <p:nvPr/>
        </p:nvSpPr>
        <p:spPr>
          <a:xfrm>
            <a:off x="4135395" y="4081848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반응형하지</a:t>
            </a:r>
            <a:r>
              <a:rPr lang="ko-KR" altLang="en-US" dirty="0"/>
              <a:t> 말자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F143B-D763-4332-A4AE-6F4700141D9F}"/>
              </a:ext>
            </a:extLst>
          </p:cNvPr>
          <p:cNvSpPr txBox="1"/>
          <p:nvPr/>
        </p:nvSpPr>
        <p:spPr>
          <a:xfrm>
            <a:off x="4073611" y="305966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 타겟은 중고등학생</a:t>
            </a:r>
          </a:p>
        </p:txBody>
      </p:sp>
    </p:spTree>
    <p:extLst>
      <p:ext uri="{BB962C8B-B14F-4D97-AF65-F5344CB8AC3E}">
        <p14:creationId xmlns:p14="http://schemas.microsoft.com/office/powerpoint/2010/main" val="438240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</a:t>
            </a:r>
            <a:r>
              <a:rPr lang="ko-KR" altLang="en-US" dirty="0">
                <a:highlight>
                  <a:srgbClr val="008080"/>
                </a:highlight>
              </a:rPr>
              <a:t>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432614" y="16736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가맹안내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984070" y="29146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highlight>
                  <a:srgbClr val="008080"/>
                </a:highlight>
              </a:rPr>
              <a:t>찾아오시는길</a:t>
            </a:r>
            <a:endParaRPr lang="ko-KR" altLang="en-US" dirty="0">
              <a:highlight>
                <a:srgbClr val="00808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C1C5DD-4CC7-40A0-8CE2-037C6B45B185}"/>
              </a:ext>
            </a:extLst>
          </p:cNvPr>
          <p:cNvSpPr txBox="1"/>
          <p:nvPr/>
        </p:nvSpPr>
        <p:spPr>
          <a:xfrm>
            <a:off x="1432613" y="216249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가맹문의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05109-DC2B-487A-B0A8-1D1D1DE194F8}"/>
              </a:ext>
            </a:extLst>
          </p:cNvPr>
          <p:cNvSpPr txBox="1"/>
          <p:nvPr/>
        </p:nvSpPr>
        <p:spPr>
          <a:xfrm>
            <a:off x="1120028" y="254427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연구원 모집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0C087-06E3-466E-B58E-C10D5AD6BBC4}"/>
              </a:ext>
            </a:extLst>
          </p:cNvPr>
          <p:cNvSpPr txBox="1"/>
          <p:nvPr/>
        </p:nvSpPr>
        <p:spPr>
          <a:xfrm>
            <a:off x="3435178" y="1647560"/>
            <a:ext cx="357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찾아오시는길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04927AC-CD1C-4874-B709-FE1F19330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78" y="2637724"/>
            <a:ext cx="7594287" cy="310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72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432614" y="16736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38E2DF3-8126-4B3B-847A-86EB4863B929}"/>
              </a:ext>
            </a:extLst>
          </p:cNvPr>
          <p:cNvSpPr/>
          <p:nvPr/>
        </p:nvSpPr>
        <p:spPr>
          <a:xfrm>
            <a:off x="3916058" y="3429000"/>
            <a:ext cx="6680881" cy="235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가입폼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0ABE14-930E-40DD-BEB2-7212DBDA349C}"/>
              </a:ext>
            </a:extLst>
          </p:cNvPr>
          <p:cNvSpPr txBox="1"/>
          <p:nvPr/>
        </p:nvSpPr>
        <p:spPr>
          <a:xfrm>
            <a:off x="3855308" y="2273643"/>
            <a:ext cx="4717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C0C0C0"/>
                </a:highlight>
              </a:rPr>
              <a:t>※ </a:t>
            </a:r>
            <a:r>
              <a:rPr lang="ko-KR" altLang="en-US" dirty="0">
                <a:highlight>
                  <a:srgbClr val="C0C0C0"/>
                </a:highlight>
              </a:rPr>
              <a:t>학원 소속일 경우 선생님께 </a:t>
            </a:r>
            <a:endParaRPr lang="en-US" altLang="ko-KR" dirty="0">
              <a:highlight>
                <a:srgbClr val="C0C0C0"/>
              </a:highlight>
            </a:endParaRPr>
          </a:p>
          <a:p>
            <a:r>
              <a:rPr lang="ko-KR" altLang="en-US" dirty="0">
                <a:highlight>
                  <a:srgbClr val="C0C0C0"/>
                </a:highlight>
              </a:rPr>
              <a:t>아이디를 발급받은 후 이용하시기 바랍니다</a:t>
            </a:r>
            <a:r>
              <a:rPr lang="en-US" altLang="ko-KR" dirty="0">
                <a:highlight>
                  <a:srgbClr val="C0C0C0"/>
                </a:highlight>
              </a:rPr>
              <a:t>.</a:t>
            </a:r>
          </a:p>
          <a:p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A38A2-1DD4-44C6-BC91-2B41E7999A5A}"/>
              </a:ext>
            </a:extLst>
          </p:cNvPr>
          <p:cNvSpPr txBox="1"/>
          <p:nvPr/>
        </p:nvSpPr>
        <p:spPr>
          <a:xfrm>
            <a:off x="3855308" y="172917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일반회원 가입</a:t>
            </a:r>
          </a:p>
        </p:txBody>
      </p:sp>
    </p:spTree>
    <p:extLst>
      <p:ext uri="{BB962C8B-B14F-4D97-AF65-F5344CB8AC3E}">
        <p14:creationId xmlns:p14="http://schemas.microsoft.com/office/powerpoint/2010/main" val="122897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AE2EC-9AFF-4588-8C7E-76F9B74A1BB4}"/>
              </a:ext>
            </a:extLst>
          </p:cNvPr>
          <p:cNvSpPr txBox="1"/>
          <p:nvPr/>
        </p:nvSpPr>
        <p:spPr>
          <a:xfrm>
            <a:off x="5058031" y="2356021"/>
            <a:ext cx="32047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/>
              <a:t>학생 </a:t>
            </a:r>
            <a:r>
              <a:rPr lang="ko-KR" altLang="en-US" sz="4400" dirty="0" err="1"/>
              <a:t>마이룸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184384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50326" y="1663698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highlight>
                  <a:srgbClr val="008080"/>
                </a:highlight>
              </a:rPr>
              <a:t>내서재</a:t>
            </a:r>
            <a:endParaRPr lang="ko-KR" altLang="en-US" dirty="0">
              <a:highlight>
                <a:srgbClr val="008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98CA-1AEC-4BF6-B353-43D175DFCC84}"/>
              </a:ext>
            </a:extLst>
          </p:cNvPr>
          <p:cNvSpPr txBox="1"/>
          <p:nvPr/>
        </p:nvSpPr>
        <p:spPr>
          <a:xfrm>
            <a:off x="1188662" y="2043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로드맵신청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AE3F-0102-451C-8C59-BE671B76D5C5}"/>
              </a:ext>
            </a:extLst>
          </p:cNvPr>
          <p:cNvSpPr txBox="1"/>
          <p:nvPr/>
        </p:nvSpPr>
        <p:spPr>
          <a:xfrm>
            <a:off x="957830" y="2386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독서성향검사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2FEB-FBF8-4CB2-952D-68CEE56179B6}"/>
              </a:ext>
            </a:extLst>
          </p:cNvPr>
          <p:cNvSpPr txBox="1"/>
          <p:nvPr/>
        </p:nvSpPr>
        <p:spPr>
          <a:xfrm>
            <a:off x="957830" y="2755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독서이력등록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4F6C1-3EFD-4641-90FA-ABDA7DF6AC87}"/>
              </a:ext>
            </a:extLst>
          </p:cNvPr>
          <p:cNvSpPr txBox="1"/>
          <p:nvPr/>
        </p:nvSpPr>
        <p:spPr>
          <a:xfrm>
            <a:off x="1188662" y="31252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내정보관리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3D6231-6864-403E-98BA-6B726423DBAE}"/>
              </a:ext>
            </a:extLst>
          </p:cNvPr>
          <p:cNvSpPr txBox="1"/>
          <p:nvPr/>
        </p:nvSpPr>
        <p:spPr>
          <a:xfrm>
            <a:off x="2927191" y="1785625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내서재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F9D2DB3-02FE-43B1-8129-608DC4B83A89}"/>
              </a:ext>
            </a:extLst>
          </p:cNvPr>
          <p:cNvSpPr/>
          <p:nvPr/>
        </p:nvSpPr>
        <p:spPr>
          <a:xfrm>
            <a:off x="3155092" y="2571211"/>
            <a:ext cx="7848242" cy="128409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AEF5CC-C4A6-479B-9D50-B3A5931B3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279" y="2888380"/>
            <a:ext cx="676832" cy="6497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7EF2A67-75AD-4507-A6E1-1E550FE1F3FF}"/>
              </a:ext>
            </a:extLst>
          </p:cNvPr>
          <p:cNvSpPr txBox="1"/>
          <p:nvPr/>
        </p:nvSpPr>
        <p:spPr>
          <a:xfrm>
            <a:off x="4026800" y="2755876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이찬솔</a:t>
            </a:r>
            <a:r>
              <a:rPr lang="ko-KR" altLang="en-US" dirty="0"/>
              <a:t> 학생의 프리미엄 독서 로드맵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B248B-4647-424C-9EE8-A3134E41B3A5}"/>
              </a:ext>
            </a:extLst>
          </p:cNvPr>
          <p:cNvSpPr txBox="1"/>
          <p:nvPr/>
        </p:nvSpPr>
        <p:spPr>
          <a:xfrm>
            <a:off x="4026800" y="3351759"/>
            <a:ext cx="3217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008080"/>
                </a:highlight>
              </a:rPr>
              <a:t>진로</a:t>
            </a:r>
            <a:r>
              <a:rPr lang="en-US" altLang="ko-KR" sz="1200" dirty="0"/>
              <a:t> </a:t>
            </a:r>
            <a:r>
              <a:rPr lang="ko-KR" altLang="en-US" sz="1200" dirty="0"/>
              <a:t>대법관   </a:t>
            </a:r>
            <a:r>
              <a:rPr lang="ko-KR" altLang="en-US" sz="1200" dirty="0">
                <a:highlight>
                  <a:srgbClr val="008080"/>
                </a:highlight>
              </a:rPr>
              <a:t>추천도서</a:t>
            </a:r>
            <a:r>
              <a:rPr lang="en-US" altLang="ko-KR" sz="1200" dirty="0"/>
              <a:t> 12</a:t>
            </a:r>
            <a:r>
              <a:rPr lang="ko-KR" altLang="en-US" sz="1200" dirty="0"/>
              <a:t>권  </a:t>
            </a:r>
            <a:r>
              <a:rPr lang="ko-KR" altLang="en-US" sz="1200" dirty="0" err="1">
                <a:highlight>
                  <a:srgbClr val="008080"/>
                </a:highlight>
              </a:rPr>
              <a:t>읽은도서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권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4296EC2-37F8-46CE-A151-3AF8C4D7394E}"/>
              </a:ext>
            </a:extLst>
          </p:cNvPr>
          <p:cNvSpPr/>
          <p:nvPr/>
        </p:nvSpPr>
        <p:spPr>
          <a:xfrm>
            <a:off x="9819503" y="2866768"/>
            <a:ext cx="980302" cy="881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F04FD2F-0263-49A3-97F4-12065D068D62}"/>
              </a:ext>
            </a:extLst>
          </p:cNvPr>
          <p:cNvSpPr/>
          <p:nvPr/>
        </p:nvSpPr>
        <p:spPr>
          <a:xfrm>
            <a:off x="3196279" y="4410699"/>
            <a:ext cx="7848242" cy="128409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FE74C0-FC20-495E-BA89-4F33F88B3235}"/>
              </a:ext>
            </a:extLst>
          </p:cNvPr>
          <p:cNvSpPr txBox="1"/>
          <p:nvPr/>
        </p:nvSpPr>
        <p:spPr>
          <a:xfrm>
            <a:off x="4067987" y="4595364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이찬솔</a:t>
            </a:r>
            <a:r>
              <a:rPr lang="ko-KR" altLang="en-US" dirty="0"/>
              <a:t> 학생의 독서 로드맵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9C12E6-DEB8-4FB2-B45E-DC61E0DF5863}"/>
              </a:ext>
            </a:extLst>
          </p:cNvPr>
          <p:cNvSpPr txBox="1"/>
          <p:nvPr/>
        </p:nvSpPr>
        <p:spPr>
          <a:xfrm>
            <a:off x="4067987" y="5191247"/>
            <a:ext cx="3217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008080"/>
                </a:highlight>
              </a:rPr>
              <a:t>진로</a:t>
            </a:r>
            <a:r>
              <a:rPr lang="en-US" altLang="ko-KR" sz="1200" dirty="0"/>
              <a:t> </a:t>
            </a:r>
            <a:r>
              <a:rPr lang="ko-KR" altLang="en-US" sz="1200" dirty="0"/>
              <a:t>대법관   </a:t>
            </a:r>
            <a:r>
              <a:rPr lang="ko-KR" altLang="en-US" sz="1200" dirty="0">
                <a:highlight>
                  <a:srgbClr val="008080"/>
                </a:highlight>
              </a:rPr>
              <a:t>추천도서</a:t>
            </a:r>
            <a:r>
              <a:rPr lang="en-US" altLang="ko-KR" sz="1200" dirty="0"/>
              <a:t> 12</a:t>
            </a:r>
            <a:r>
              <a:rPr lang="ko-KR" altLang="en-US" sz="1200" dirty="0"/>
              <a:t>권  </a:t>
            </a:r>
            <a:r>
              <a:rPr lang="ko-KR" altLang="en-US" sz="1200" dirty="0" err="1">
                <a:highlight>
                  <a:srgbClr val="008080"/>
                </a:highlight>
              </a:rPr>
              <a:t>읽은도서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권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E01ADCC-8AD0-489C-93AF-56526720FCE3}"/>
              </a:ext>
            </a:extLst>
          </p:cNvPr>
          <p:cNvSpPr/>
          <p:nvPr/>
        </p:nvSpPr>
        <p:spPr>
          <a:xfrm>
            <a:off x="9860690" y="4706256"/>
            <a:ext cx="980302" cy="88144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완료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75DD36D-2295-4F1A-9ED6-287411F1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292" y="4784176"/>
            <a:ext cx="651819" cy="55482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3F98F48-83A2-4143-91E3-DEFC74908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109" y="5999095"/>
            <a:ext cx="37528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27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50326" y="1663698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highlight>
                  <a:srgbClr val="008080"/>
                </a:highlight>
              </a:rPr>
              <a:t>내서재</a:t>
            </a:r>
            <a:endParaRPr lang="ko-KR" altLang="en-US" dirty="0">
              <a:highlight>
                <a:srgbClr val="008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98CA-1AEC-4BF6-B353-43D175DFCC84}"/>
              </a:ext>
            </a:extLst>
          </p:cNvPr>
          <p:cNvSpPr txBox="1"/>
          <p:nvPr/>
        </p:nvSpPr>
        <p:spPr>
          <a:xfrm>
            <a:off x="1188662" y="2043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로드맵신청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AE3F-0102-451C-8C59-BE671B76D5C5}"/>
              </a:ext>
            </a:extLst>
          </p:cNvPr>
          <p:cNvSpPr txBox="1"/>
          <p:nvPr/>
        </p:nvSpPr>
        <p:spPr>
          <a:xfrm>
            <a:off x="957830" y="2386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독서성향검사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2FEB-FBF8-4CB2-952D-68CEE56179B6}"/>
              </a:ext>
            </a:extLst>
          </p:cNvPr>
          <p:cNvSpPr txBox="1"/>
          <p:nvPr/>
        </p:nvSpPr>
        <p:spPr>
          <a:xfrm>
            <a:off x="957830" y="2755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독서이력등록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4F6C1-3EFD-4641-90FA-ABDA7DF6AC87}"/>
              </a:ext>
            </a:extLst>
          </p:cNvPr>
          <p:cNvSpPr txBox="1"/>
          <p:nvPr/>
        </p:nvSpPr>
        <p:spPr>
          <a:xfrm>
            <a:off x="1188662" y="31252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내정보관리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E993E3-513B-4D5D-868E-C4A37D3DB7DF}"/>
              </a:ext>
            </a:extLst>
          </p:cNvPr>
          <p:cNvSpPr txBox="1"/>
          <p:nvPr/>
        </p:nvSpPr>
        <p:spPr>
          <a:xfrm>
            <a:off x="2937102" y="190321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이찬솔</a:t>
            </a:r>
            <a:r>
              <a:rPr lang="ko-KR" altLang="en-US" dirty="0"/>
              <a:t> 학생의 프리미엄 로드맵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D2B4B8B-1B8B-4F39-8AE0-0A978EAA36FC}"/>
              </a:ext>
            </a:extLst>
          </p:cNvPr>
          <p:cNvSpPr/>
          <p:nvPr/>
        </p:nvSpPr>
        <p:spPr>
          <a:xfrm>
            <a:off x="3055920" y="2321034"/>
            <a:ext cx="7848242" cy="601359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0F6D4D-4A42-4BDD-89E4-63E45146440B}"/>
              </a:ext>
            </a:extLst>
          </p:cNvPr>
          <p:cNvSpPr txBox="1"/>
          <p:nvPr/>
        </p:nvSpPr>
        <p:spPr>
          <a:xfrm>
            <a:off x="3260364" y="2483315"/>
            <a:ext cx="3217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highlight>
                  <a:srgbClr val="008080"/>
                </a:highlight>
              </a:rPr>
              <a:t>진로</a:t>
            </a:r>
            <a:r>
              <a:rPr lang="en-US" altLang="ko-KR" sz="1200" dirty="0"/>
              <a:t> </a:t>
            </a:r>
            <a:r>
              <a:rPr lang="ko-KR" altLang="en-US" sz="1200" dirty="0"/>
              <a:t>대법관   </a:t>
            </a:r>
            <a:r>
              <a:rPr lang="ko-KR" altLang="en-US" sz="1200" dirty="0">
                <a:highlight>
                  <a:srgbClr val="008080"/>
                </a:highlight>
              </a:rPr>
              <a:t>추천도서</a:t>
            </a:r>
            <a:r>
              <a:rPr lang="en-US" altLang="ko-KR" sz="1200" dirty="0"/>
              <a:t> 12</a:t>
            </a:r>
            <a:r>
              <a:rPr lang="ko-KR" altLang="en-US" sz="1200" dirty="0"/>
              <a:t>권  </a:t>
            </a:r>
            <a:r>
              <a:rPr lang="ko-KR" altLang="en-US" sz="1200" dirty="0" err="1">
                <a:highlight>
                  <a:srgbClr val="008080"/>
                </a:highlight>
              </a:rPr>
              <a:t>읽은도서</a:t>
            </a:r>
            <a:r>
              <a:rPr lang="ko-KR" altLang="en-US" sz="1200" dirty="0"/>
              <a:t> </a:t>
            </a:r>
            <a:r>
              <a:rPr lang="en-US" altLang="ko-KR" sz="1200" dirty="0"/>
              <a:t>3</a:t>
            </a:r>
            <a:r>
              <a:rPr lang="ko-KR" altLang="en-US" sz="1200" dirty="0"/>
              <a:t>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2970B-E398-4F52-BB62-AF1C76E1D6E6}"/>
              </a:ext>
            </a:extLst>
          </p:cNvPr>
          <p:cNvSpPr txBox="1"/>
          <p:nvPr/>
        </p:nvSpPr>
        <p:spPr>
          <a:xfrm>
            <a:off x="9029682" y="2501960"/>
            <a:ext cx="1729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시작일 </a:t>
            </a:r>
            <a:r>
              <a:rPr lang="en-US" altLang="ko-KR" sz="1050" dirty="0"/>
              <a:t>: 2018</a:t>
            </a:r>
            <a:r>
              <a:rPr lang="ko-KR" altLang="en-US" sz="1050" dirty="0"/>
              <a:t>년 </a:t>
            </a:r>
            <a:r>
              <a:rPr lang="en-US" altLang="ko-KR" sz="1050" dirty="0"/>
              <a:t>8</a:t>
            </a:r>
            <a:r>
              <a:rPr lang="ko-KR" altLang="en-US" sz="1050" dirty="0"/>
              <a:t>월 </a:t>
            </a:r>
            <a:r>
              <a:rPr lang="en-US" altLang="ko-KR" sz="1050" dirty="0"/>
              <a:t>12</a:t>
            </a:r>
            <a:r>
              <a:rPr lang="ko-KR" altLang="en-US" sz="1050" dirty="0"/>
              <a:t>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F2A5990-D280-43BC-80D3-C35DC329CE2C}"/>
              </a:ext>
            </a:extLst>
          </p:cNvPr>
          <p:cNvGrpSpPr/>
          <p:nvPr/>
        </p:nvGrpSpPr>
        <p:grpSpPr>
          <a:xfrm>
            <a:off x="3260364" y="3125208"/>
            <a:ext cx="6207359" cy="3002692"/>
            <a:chOff x="3809469" y="3344562"/>
            <a:chExt cx="6207359" cy="337156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0CFCF849-489D-41E7-8175-0772A439E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9469" y="3344562"/>
              <a:ext cx="5974141" cy="327879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418A34B-85B3-49DC-8178-1E4737BA4EAD}"/>
                </a:ext>
              </a:extLst>
            </p:cNvPr>
            <p:cNvSpPr txBox="1"/>
            <p:nvPr/>
          </p:nvSpPr>
          <p:spPr>
            <a:xfrm>
              <a:off x="5092816" y="3344562"/>
              <a:ext cx="40046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892983-1769-407C-82BA-6D9841F66E62}"/>
                </a:ext>
              </a:extLst>
            </p:cNvPr>
            <p:cNvSpPr txBox="1"/>
            <p:nvPr/>
          </p:nvSpPr>
          <p:spPr>
            <a:xfrm>
              <a:off x="5154600" y="4370173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역자</a:t>
              </a:r>
              <a:r>
                <a:rPr lang="en-US" altLang="ko-KR" sz="1200" dirty="0">
                  <a:highlight>
                    <a:srgbClr val="FFFF00"/>
                  </a:highlight>
                </a:rPr>
                <a:t>: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이말동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21BA5D-3161-4F1E-AE2F-AB8D85153180}"/>
                </a:ext>
              </a:extLst>
            </p:cNvPr>
            <p:cNvSpPr txBox="1"/>
            <p:nvPr/>
          </p:nvSpPr>
          <p:spPr>
            <a:xfrm>
              <a:off x="5092816" y="5393085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역자</a:t>
              </a:r>
              <a:r>
                <a:rPr lang="en-US" altLang="ko-KR" sz="1200" dirty="0">
                  <a:highlight>
                    <a:srgbClr val="FFFF00"/>
                  </a:highlight>
                </a:rPr>
                <a:t>: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이말동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F40228-6251-4593-BE61-8ECD26B84535}"/>
                </a:ext>
              </a:extLst>
            </p:cNvPr>
            <p:cNvSpPr txBox="1"/>
            <p:nvPr/>
          </p:nvSpPr>
          <p:spPr>
            <a:xfrm>
              <a:off x="5154600" y="6439128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highlight>
                    <a:srgbClr val="FFFF00"/>
                  </a:highlight>
                </a:rPr>
                <a:t>말똥이는 어디서 왔을까</a:t>
              </a:r>
              <a:r>
                <a:rPr lang="en-US" altLang="ko-KR" sz="1200" dirty="0">
                  <a:highlight>
                    <a:srgbClr val="FFFF00"/>
                  </a:highlight>
                </a:rPr>
                <a:t>?   </a:t>
              </a:r>
              <a:r>
                <a:rPr lang="ko-KR" altLang="en-US" sz="1200" dirty="0">
                  <a:highlight>
                    <a:srgbClr val="FFFF00"/>
                  </a:highlight>
                </a:rPr>
                <a:t>저자 </a:t>
              </a:r>
              <a:r>
                <a:rPr lang="en-US" altLang="ko-KR" sz="1200" dirty="0">
                  <a:highlight>
                    <a:srgbClr val="FFFF00"/>
                  </a:highlight>
                </a:rPr>
                <a:t>: 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김말동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역자</a:t>
              </a:r>
              <a:r>
                <a:rPr lang="en-US" altLang="ko-KR" sz="1200" dirty="0">
                  <a:highlight>
                    <a:srgbClr val="FFFF00"/>
                  </a:highlight>
                </a:rPr>
                <a:t>: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이말동</a:t>
              </a:r>
              <a:r>
                <a:rPr lang="ko-KR" altLang="en-US" sz="1200" dirty="0">
                  <a:highlight>
                    <a:srgbClr val="FFFF00"/>
                  </a:highlight>
                </a:rPr>
                <a:t>  </a:t>
              </a:r>
              <a:r>
                <a:rPr lang="en-US" altLang="ko-KR" sz="1200" dirty="0">
                  <a:highlight>
                    <a:srgbClr val="FFFF00"/>
                  </a:highlight>
                </a:rPr>
                <a:t>[</a:t>
              </a:r>
              <a:r>
                <a:rPr lang="ko-KR" altLang="en-US" sz="1200" dirty="0" err="1">
                  <a:highlight>
                    <a:srgbClr val="FFFF00"/>
                  </a:highlight>
                </a:rPr>
                <a:t>해냄출판사</a:t>
              </a:r>
              <a:r>
                <a:rPr lang="en-US" altLang="ko-KR" sz="1200" dirty="0">
                  <a:highlight>
                    <a:srgbClr val="FFFF00"/>
                  </a:highlight>
                </a:rPr>
                <a:t>]</a:t>
              </a:r>
              <a:r>
                <a:rPr lang="ko-KR" altLang="en-US" sz="1200" dirty="0">
                  <a:highlight>
                    <a:srgbClr val="FFFF00"/>
                  </a:highlight>
                </a:rPr>
                <a:t> </a:t>
              </a:r>
            </a:p>
          </p:txBody>
        </p: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5D22DFC2-3103-461F-B10A-2D7F2B65A882}"/>
              </a:ext>
            </a:extLst>
          </p:cNvPr>
          <p:cNvSpPr/>
          <p:nvPr/>
        </p:nvSpPr>
        <p:spPr>
          <a:xfrm>
            <a:off x="3234123" y="2953910"/>
            <a:ext cx="642551" cy="564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독서완료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C097963-3C4C-48BA-94DD-937DF7F94C2A}"/>
              </a:ext>
            </a:extLst>
          </p:cNvPr>
          <p:cNvSpPr/>
          <p:nvPr/>
        </p:nvSpPr>
        <p:spPr>
          <a:xfrm>
            <a:off x="3914515" y="2982755"/>
            <a:ext cx="642551" cy="564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독후감완료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8A043ED-4F13-4873-87C1-F37EDB025F2D}"/>
              </a:ext>
            </a:extLst>
          </p:cNvPr>
          <p:cNvSpPr/>
          <p:nvPr/>
        </p:nvSpPr>
        <p:spPr>
          <a:xfrm>
            <a:off x="4621148" y="3019580"/>
            <a:ext cx="642551" cy="564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생기부등록완료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094A5EA-60CB-498E-9CA6-1B669E2B539E}"/>
              </a:ext>
            </a:extLst>
          </p:cNvPr>
          <p:cNvSpPr/>
          <p:nvPr/>
        </p:nvSpPr>
        <p:spPr>
          <a:xfrm>
            <a:off x="10029289" y="3103319"/>
            <a:ext cx="642551" cy="56418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독서활동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C3F951F6-4508-40DA-BBBF-3A06B3DCDE58}"/>
              </a:ext>
            </a:extLst>
          </p:cNvPr>
          <p:cNvSpPr/>
          <p:nvPr/>
        </p:nvSpPr>
        <p:spPr>
          <a:xfrm>
            <a:off x="3231114" y="3903895"/>
            <a:ext cx="642551" cy="564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독서중</a:t>
            </a:r>
            <a:endParaRPr lang="ko-KR" altLang="en-US" sz="8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2E0AAB8-FEEF-4E55-A3EB-423E70549C82}"/>
              </a:ext>
            </a:extLst>
          </p:cNvPr>
          <p:cNvSpPr/>
          <p:nvPr/>
        </p:nvSpPr>
        <p:spPr>
          <a:xfrm>
            <a:off x="10013840" y="3904319"/>
            <a:ext cx="642551" cy="56418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독서활동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ADA213E-1273-4618-A122-46E4CAE54535}"/>
              </a:ext>
            </a:extLst>
          </p:cNvPr>
          <p:cNvSpPr/>
          <p:nvPr/>
        </p:nvSpPr>
        <p:spPr>
          <a:xfrm>
            <a:off x="10038014" y="4790863"/>
            <a:ext cx="642551" cy="56418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독서활동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C181035A-6391-489F-9016-C6DC64F70F35}"/>
              </a:ext>
            </a:extLst>
          </p:cNvPr>
          <p:cNvSpPr/>
          <p:nvPr/>
        </p:nvSpPr>
        <p:spPr>
          <a:xfrm>
            <a:off x="10038014" y="5677407"/>
            <a:ext cx="642551" cy="56418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독서활동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45D374C-CFEE-465B-9650-032D448C1091}"/>
              </a:ext>
            </a:extLst>
          </p:cNvPr>
          <p:cNvCxnSpPr/>
          <p:nvPr/>
        </p:nvCxnSpPr>
        <p:spPr>
          <a:xfrm flipV="1">
            <a:off x="1188662" y="3429000"/>
            <a:ext cx="2042452" cy="152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D1F9917-6569-4EA7-867E-ECB072BF621E}"/>
              </a:ext>
            </a:extLst>
          </p:cNvPr>
          <p:cNvSpPr txBox="1"/>
          <p:nvPr/>
        </p:nvSpPr>
        <p:spPr>
          <a:xfrm>
            <a:off x="542331" y="4985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뱃지형태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69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50326" y="1663698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highlight>
                  <a:srgbClr val="008080"/>
                </a:highlight>
              </a:rPr>
              <a:t>내서재</a:t>
            </a:r>
            <a:endParaRPr lang="ko-KR" altLang="en-US" dirty="0">
              <a:highlight>
                <a:srgbClr val="008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98CA-1AEC-4BF6-B353-43D175DFCC84}"/>
              </a:ext>
            </a:extLst>
          </p:cNvPr>
          <p:cNvSpPr txBox="1"/>
          <p:nvPr/>
        </p:nvSpPr>
        <p:spPr>
          <a:xfrm>
            <a:off x="1188662" y="2043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로드맵신청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AE3F-0102-451C-8C59-BE671B76D5C5}"/>
              </a:ext>
            </a:extLst>
          </p:cNvPr>
          <p:cNvSpPr txBox="1"/>
          <p:nvPr/>
        </p:nvSpPr>
        <p:spPr>
          <a:xfrm>
            <a:off x="957830" y="2386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독서성향검사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2FEB-FBF8-4CB2-952D-68CEE56179B6}"/>
              </a:ext>
            </a:extLst>
          </p:cNvPr>
          <p:cNvSpPr txBox="1"/>
          <p:nvPr/>
        </p:nvSpPr>
        <p:spPr>
          <a:xfrm>
            <a:off x="957830" y="2755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독서이력등록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4F6C1-3EFD-4641-90FA-ABDA7DF6AC87}"/>
              </a:ext>
            </a:extLst>
          </p:cNvPr>
          <p:cNvSpPr txBox="1"/>
          <p:nvPr/>
        </p:nvSpPr>
        <p:spPr>
          <a:xfrm>
            <a:off x="1188662" y="31252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내정보관리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3B99ED-1D16-4851-B3A4-887C7610B29D}"/>
              </a:ext>
            </a:extLst>
          </p:cNvPr>
          <p:cNvSpPr/>
          <p:nvPr/>
        </p:nvSpPr>
        <p:spPr>
          <a:xfrm>
            <a:off x="3097428" y="2413010"/>
            <a:ext cx="1631056" cy="342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독서활동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82CFA8-678A-45B1-9257-0BD18C4FA9B0}"/>
              </a:ext>
            </a:extLst>
          </p:cNvPr>
          <p:cNvSpPr/>
          <p:nvPr/>
        </p:nvSpPr>
        <p:spPr>
          <a:xfrm>
            <a:off x="4736793" y="2413010"/>
            <a:ext cx="1631056" cy="342859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독후활동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D34C62-97FE-403E-8CEE-9382C5C63C28}"/>
              </a:ext>
            </a:extLst>
          </p:cNvPr>
          <p:cNvSpPr txBox="1"/>
          <p:nvPr/>
        </p:nvSpPr>
        <p:spPr>
          <a:xfrm>
            <a:off x="2937102" y="190321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이찬솔</a:t>
            </a:r>
            <a:r>
              <a:rPr lang="ko-KR" altLang="en-US" dirty="0"/>
              <a:t> 학생의 프리미엄 로드맵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BD593-ABE4-4018-BD70-4E59A55EB5A3}"/>
              </a:ext>
            </a:extLst>
          </p:cNvPr>
          <p:cNvSpPr txBox="1"/>
          <p:nvPr/>
        </p:nvSpPr>
        <p:spPr>
          <a:xfrm>
            <a:off x="3075456" y="4098168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구매일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도서명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저자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016511-8E2C-477A-9A10-DCBF8626AA45}"/>
              </a:ext>
            </a:extLst>
          </p:cNvPr>
          <p:cNvSpPr/>
          <p:nvPr/>
        </p:nvSpPr>
        <p:spPr>
          <a:xfrm>
            <a:off x="4131283" y="5247648"/>
            <a:ext cx="745518" cy="29641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52E2445-461F-4A2D-AD02-D1794B1C1BE3}"/>
              </a:ext>
            </a:extLst>
          </p:cNvPr>
          <p:cNvSpPr/>
          <p:nvPr/>
        </p:nvSpPr>
        <p:spPr>
          <a:xfrm>
            <a:off x="4131282" y="4672736"/>
            <a:ext cx="1495161" cy="29641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73F63C-556E-499A-8376-A00D38607CA1}"/>
              </a:ext>
            </a:extLst>
          </p:cNvPr>
          <p:cNvSpPr/>
          <p:nvPr/>
        </p:nvSpPr>
        <p:spPr>
          <a:xfrm>
            <a:off x="4129220" y="4148271"/>
            <a:ext cx="1495161" cy="296418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7815BD-1ABC-48BA-AD8B-FB6947A82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428" y="2896337"/>
            <a:ext cx="6943725" cy="981075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CD94EEC-CDD1-4E39-AF6A-BD990945411F}"/>
              </a:ext>
            </a:extLst>
          </p:cNvPr>
          <p:cNvSpPr/>
          <p:nvPr/>
        </p:nvSpPr>
        <p:spPr>
          <a:xfrm>
            <a:off x="4129220" y="5873089"/>
            <a:ext cx="790828" cy="313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756226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50326" y="1663698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highlight>
                  <a:srgbClr val="008080"/>
                </a:highlight>
              </a:rPr>
              <a:t>내서재</a:t>
            </a:r>
            <a:endParaRPr lang="ko-KR" altLang="en-US" dirty="0">
              <a:highlight>
                <a:srgbClr val="00808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98CA-1AEC-4BF6-B353-43D175DFCC84}"/>
              </a:ext>
            </a:extLst>
          </p:cNvPr>
          <p:cNvSpPr txBox="1"/>
          <p:nvPr/>
        </p:nvSpPr>
        <p:spPr>
          <a:xfrm>
            <a:off x="1188662" y="2043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로드맵신청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AE3F-0102-451C-8C59-BE671B76D5C5}"/>
              </a:ext>
            </a:extLst>
          </p:cNvPr>
          <p:cNvSpPr txBox="1"/>
          <p:nvPr/>
        </p:nvSpPr>
        <p:spPr>
          <a:xfrm>
            <a:off x="957830" y="2386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독서성향검사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2FEB-FBF8-4CB2-952D-68CEE56179B6}"/>
              </a:ext>
            </a:extLst>
          </p:cNvPr>
          <p:cNvSpPr txBox="1"/>
          <p:nvPr/>
        </p:nvSpPr>
        <p:spPr>
          <a:xfrm>
            <a:off x="957830" y="2755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독서이력등록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4F6C1-3EFD-4641-90FA-ABDA7DF6AC87}"/>
              </a:ext>
            </a:extLst>
          </p:cNvPr>
          <p:cNvSpPr txBox="1"/>
          <p:nvPr/>
        </p:nvSpPr>
        <p:spPr>
          <a:xfrm>
            <a:off x="1188662" y="31252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내정보관리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3B99ED-1D16-4851-B3A4-887C7610B29D}"/>
              </a:ext>
            </a:extLst>
          </p:cNvPr>
          <p:cNvSpPr/>
          <p:nvPr/>
        </p:nvSpPr>
        <p:spPr>
          <a:xfrm>
            <a:off x="3097428" y="2413010"/>
            <a:ext cx="1631056" cy="342859"/>
          </a:xfrm>
          <a:prstGeom prst="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독서활동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382CFA8-678A-45B1-9257-0BD18C4FA9B0}"/>
              </a:ext>
            </a:extLst>
          </p:cNvPr>
          <p:cNvSpPr/>
          <p:nvPr/>
        </p:nvSpPr>
        <p:spPr>
          <a:xfrm>
            <a:off x="4736793" y="2413010"/>
            <a:ext cx="1631056" cy="34285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독후활동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D34C62-97FE-403E-8CEE-9382C5C63C28}"/>
              </a:ext>
            </a:extLst>
          </p:cNvPr>
          <p:cNvSpPr txBox="1"/>
          <p:nvPr/>
        </p:nvSpPr>
        <p:spPr>
          <a:xfrm>
            <a:off x="2937102" y="1903210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이찬솔</a:t>
            </a:r>
            <a:r>
              <a:rPr lang="ko-KR" altLang="en-US" dirty="0"/>
              <a:t> 학생의 프리미엄 로드맵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BD593-ABE4-4018-BD70-4E59A55EB5A3}"/>
              </a:ext>
            </a:extLst>
          </p:cNvPr>
          <p:cNvSpPr txBox="1"/>
          <p:nvPr/>
        </p:nvSpPr>
        <p:spPr>
          <a:xfrm>
            <a:off x="3192169" y="40870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독후감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204090-8F9E-4141-8414-D66EB2FA4637}"/>
              </a:ext>
            </a:extLst>
          </p:cNvPr>
          <p:cNvSpPr/>
          <p:nvPr/>
        </p:nvSpPr>
        <p:spPr>
          <a:xfrm>
            <a:off x="3286910" y="4473522"/>
            <a:ext cx="7475825" cy="1399017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94AF870-349A-4E72-AA7E-D21E39B2EF52}"/>
              </a:ext>
            </a:extLst>
          </p:cNvPr>
          <p:cNvSpPr/>
          <p:nvPr/>
        </p:nvSpPr>
        <p:spPr>
          <a:xfrm>
            <a:off x="9889530" y="5970749"/>
            <a:ext cx="790828" cy="313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FDFE856-AA37-4E47-A3AD-CD056912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429" y="2896337"/>
            <a:ext cx="6540842" cy="981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532718-FA3A-48BC-A740-84FF59281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55" y="3461092"/>
            <a:ext cx="819150" cy="476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BEA239-4805-416B-8496-DB65747303C2}"/>
              </a:ext>
            </a:extLst>
          </p:cNvPr>
          <p:cNvSpPr txBox="1"/>
          <p:nvPr/>
        </p:nvSpPr>
        <p:spPr>
          <a:xfrm>
            <a:off x="4721434" y="35106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독서완료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3A650F-58DE-487D-AD2E-CBE7638B03B0}"/>
              </a:ext>
            </a:extLst>
          </p:cNvPr>
          <p:cNvSpPr txBox="1"/>
          <p:nvPr/>
        </p:nvSpPr>
        <p:spPr>
          <a:xfrm>
            <a:off x="6889137" y="35166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생기부등록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14201A-8EDD-4708-8823-DBA5D9F94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243" y="3458922"/>
            <a:ext cx="80962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11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50326" y="1663698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내서재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98CA-1AEC-4BF6-B353-43D175DFCC84}"/>
              </a:ext>
            </a:extLst>
          </p:cNvPr>
          <p:cNvSpPr txBox="1"/>
          <p:nvPr/>
        </p:nvSpPr>
        <p:spPr>
          <a:xfrm>
            <a:off x="1188662" y="2043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>
                <a:highlight>
                  <a:srgbClr val="008080"/>
                </a:highlight>
              </a:rPr>
              <a:t>로드맵신청</a:t>
            </a:r>
            <a:endParaRPr lang="ko-KR" altLang="en-US" dirty="0">
              <a:highlight>
                <a:srgbClr val="008080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AE3F-0102-451C-8C59-BE671B76D5C5}"/>
              </a:ext>
            </a:extLst>
          </p:cNvPr>
          <p:cNvSpPr txBox="1"/>
          <p:nvPr/>
        </p:nvSpPr>
        <p:spPr>
          <a:xfrm>
            <a:off x="957830" y="2386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독서성향검사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2FEB-FBF8-4CB2-952D-68CEE56179B6}"/>
              </a:ext>
            </a:extLst>
          </p:cNvPr>
          <p:cNvSpPr txBox="1"/>
          <p:nvPr/>
        </p:nvSpPr>
        <p:spPr>
          <a:xfrm>
            <a:off x="957830" y="2755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독서이력등록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4F6C1-3EFD-4641-90FA-ABDA7DF6AC87}"/>
              </a:ext>
            </a:extLst>
          </p:cNvPr>
          <p:cNvSpPr txBox="1"/>
          <p:nvPr/>
        </p:nvSpPr>
        <p:spPr>
          <a:xfrm>
            <a:off x="1188662" y="31252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내정보관리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2FACA9-38FF-4E55-A5C9-36DFFDF5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203" y="2191438"/>
            <a:ext cx="7072128" cy="4106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D363D2-BF39-4F02-BE65-F391D200555A}"/>
              </a:ext>
            </a:extLst>
          </p:cNvPr>
          <p:cNvSpPr txBox="1"/>
          <p:nvPr/>
        </p:nvSpPr>
        <p:spPr>
          <a:xfrm>
            <a:off x="4580238" y="1873078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웹 디자인에 맞게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8C67AAC-9464-4E06-BD4B-B117ECAD0492}"/>
              </a:ext>
            </a:extLst>
          </p:cNvPr>
          <p:cNvSpPr/>
          <p:nvPr/>
        </p:nvSpPr>
        <p:spPr>
          <a:xfrm>
            <a:off x="7049533" y="6398336"/>
            <a:ext cx="1684629" cy="313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신청하기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3932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50326" y="1663698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내서재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98CA-1AEC-4BF6-B353-43D175DFCC84}"/>
              </a:ext>
            </a:extLst>
          </p:cNvPr>
          <p:cNvSpPr txBox="1"/>
          <p:nvPr/>
        </p:nvSpPr>
        <p:spPr>
          <a:xfrm>
            <a:off x="1188662" y="2043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로드맵신청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AE3F-0102-451C-8C59-BE671B76D5C5}"/>
              </a:ext>
            </a:extLst>
          </p:cNvPr>
          <p:cNvSpPr txBox="1"/>
          <p:nvPr/>
        </p:nvSpPr>
        <p:spPr>
          <a:xfrm>
            <a:off x="957830" y="2386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008080"/>
                </a:highlight>
              </a:rPr>
              <a:t>독서성향검사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2FEB-FBF8-4CB2-952D-68CEE56179B6}"/>
              </a:ext>
            </a:extLst>
          </p:cNvPr>
          <p:cNvSpPr txBox="1"/>
          <p:nvPr/>
        </p:nvSpPr>
        <p:spPr>
          <a:xfrm>
            <a:off x="957830" y="2755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독서이력등록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4F6C1-3EFD-4641-90FA-ABDA7DF6AC87}"/>
              </a:ext>
            </a:extLst>
          </p:cNvPr>
          <p:cNvSpPr txBox="1"/>
          <p:nvPr/>
        </p:nvSpPr>
        <p:spPr>
          <a:xfrm>
            <a:off x="1188662" y="31252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내정보관리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C5483D-680C-437B-B052-8484194E5A66}"/>
              </a:ext>
            </a:extLst>
          </p:cNvPr>
          <p:cNvSpPr txBox="1"/>
          <p:nvPr/>
        </p:nvSpPr>
        <p:spPr>
          <a:xfrm>
            <a:off x="4792145" y="3685114"/>
            <a:ext cx="580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추후 또는 기존 디자인 사용 </a:t>
            </a:r>
            <a:r>
              <a:rPr lang="en-US" altLang="ko-KR" dirty="0"/>
              <a:t>– </a:t>
            </a:r>
            <a:r>
              <a:rPr lang="ko-KR" altLang="en-US" dirty="0"/>
              <a:t>새창으로 설문조사 하듯</a:t>
            </a:r>
          </a:p>
        </p:txBody>
      </p:sp>
    </p:spTree>
    <p:extLst>
      <p:ext uri="{BB962C8B-B14F-4D97-AF65-F5344CB8AC3E}">
        <p14:creationId xmlns:p14="http://schemas.microsoft.com/office/powerpoint/2010/main" val="3356203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50326" y="1663698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내서재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98CA-1AEC-4BF6-B353-43D175DFCC84}"/>
              </a:ext>
            </a:extLst>
          </p:cNvPr>
          <p:cNvSpPr txBox="1"/>
          <p:nvPr/>
        </p:nvSpPr>
        <p:spPr>
          <a:xfrm>
            <a:off x="1188662" y="2043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로드맵신청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AE3F-0102-451C-8C59-BE671B76D5C5}"/>
              </a:ext>
            </a:extLst>
          </p:cNvPr>
          <p:cNvSpPr txBox="1"/>
          <p:nvPr/>
        </p:nvSpPr>
        <p:spPr>
          <a:xfrm>
            <a:off x="957830" y="2386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독서성향검사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2FEB-FBF8-4CB2-952D-68CEE56179B6}"/>
              </a:ext>
            </a:extLst>
          </p:cNvPr>
          <p:cNvSpPr txBox="1"/>
          <p:nvPr/>
        </p:nvSpPr>
        <p:spPr>
          <a:xfrm>
            <a:off x="957830" y="2755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008080"/>
                </a:highlight>
              </a:rPr>
              <a:t>독서이력등록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4F6C1-3EFD-4641-90FA-ABDA7DF6AC87}"/>
              </a:ext>
            </a:extLst>
          </p:cNvPr>
          <p:cNvSpPr txBox="1"/>
          <p:nvPr/>
        </p:nvSpPr>
        <p:spPr>
          <a:xfrm>
            <a:off x="1188662" y="31252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내정보관리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C51E8-A97A-470C-98C5-68DAC401C652}"/>
              </a:ext>
            </a:extLst>
          </p:cNvPr>
          <p:cNvSpPr txBox="1"/>
          <p:nvPr/>
        </p:nvSpPr>
        <p:spPr>
          <a:xfrm>
            <a:off x="6367849" y="3618033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기존 폼 사용 예정</a:t>
            </a:r>
          </a:p>
        </p:txBody>
      </p:sp>
    </p:spTree>
    <p:extLst>
      <p:ext uri="{BB962C8B-B14F-4D97-AF65-F5344CB8AC3E}">
        <p14:creationId xmlns:p14="http://schemas.microsoft.com/office/powerpoint/2010/main" val="229430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69F58A-9ED3-4709-AF9E-BC1DDAAD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5" y="1763649"/>
            <a:ext cx="10181968" cy="2898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BDA9A-6976-4434-AFF3-DF6355C4FFA7}"/>
              </a:ext>
            </a:extLst>
          </p:cNvPr>
          <p:cNvSpPr txBox="1"/>
          <p:nvPr/>
        </p:nvSpPr>
        <p:spPr>
          <a:xfrm>
            <a:off x="5066270" y="3006811"/>
            <a:ext cx="160492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3~5</a:t>
            </a:r>
            <a:r>
              <a:rPr lang="ko-KR" altLang="en-US" dirty="0"/>
              <a:t>가지 롤링</a:t>
            </a:r>
            <a:endParaRPr lang="en-US" altLang="ko-KR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D64184-F56C-4C92-AEAA-F9CC82C83783}"/>
              </a:ext>
            </a:extLst>
          </p:cNvPr>
          <p:cNvSpPr/>
          <p:nvPr/>
        </p:nvSpPr>
        <p:spPr>
          <a:xfrm>
            <a:off x="1276865" y="4917989"/>
            <a:ext cx="2899719" cy="1688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공지사항 리스트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C337ED7-0869-4448-8077-B37026B8FE08}"/>
              </a:ext>
            </a:extLst>
          </p:cNvPr>
          <p:cNvSpPr/>
          <p:nvPr/>
        </p:nvSpPr>
        <p:spPr>
          <a:xfrm>
            <a:off x="4588476" y="4917989"/>
            <a:ext cx="2479589" cy="461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오시는길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821298-3A67-4D56-B354-28E5963370D9}"/>
              </a:ext>
            </a:extLst>
          </p:cNvPr>
          <p:cNvSpPr/>
          <p:nvPr/>
        </p:nvSpPr>
        <p:spPr>
          <a:xfrm>
            <a:off x="4588475" y="5527588"/>
            <a:ext cx="2479589" cy="461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BDEC484-B88E-44D7-8C65-23036E3B9893}"/>
              </a:ext>
            </a:extLst>
          </p:cNvPr>
          <p:cNvSpPr/>
          <p:nvPr/>
        </p:nvSpPr>
        <p:spPr>
          <a:xfrm>
            <a:off x="4588475" y="6137187"/>
            <a:ext cx="2479589" cy="469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연구원모집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2801B06-9F07-41A7-8885-226BC53046B6}"/>
              </a:ext>
            </a:extLst>
          </p:cNvPr>
          <p:cNvSpPr/>
          <p:nvPr/>
        </p:nvSpPr>
        <p:spPr>
          <a:xfrm>
            <a:off x="8559114" y="4917989"/>
            <a:ext cx="2899719" cy="1688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고객센터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031-555-9999</a:t>
            </a:r>
          </a:p>
          <a:p>
            <a:pPr algn="ctr"/>
            <a:r>
              <a:rPr lang="en-US" altLang="ko-KR" dirty="0"/>
              <a:t>09</a:t>
            </a:r>
            <a:r>
              <a:rPr lang="ko-KR" altLang="en-US" dirty="0"/>
              <a:t>시</a:t>
            </a:r>
            <a:r>
              <a:rPr lang="en-US" altLang="ko-KR" dirty="0"/>
              <a:t>~18</a:t>
            </a:r>
            <a:r>
              <a:rPr lang="ko-KR" altLang="en-US" dirty="0"/>
              <a:t>시</a:t>
            </a:r>
            <a:endParaRPr lang="en-US" altLang="ko-KR" dirty="0"/>
          </a:p>
          <a:p>
            <a:pPr algn="ctr"/>
            <a:r>
              <a:rPr lang="ko-KR" altLang="en-US" dirty="0"/>
              <a:t>토</a:t>
            </a:r>
            <a:r>
              <a:rPr lang="en-US" altLang="ko-KR" dirty="0"/>
              <a:t>/</a:t>
            </a:r>
            <a:r>
              <a:rPr lang="ko-KR" altLang="en-US" dirty="0"/>
              <a:t>일 공휴일 휴무</a:t>
            </a:r>
          </a:p>
        </p:txBody>
      </p:sp>
    </p:spTree>
    <p:extLst>
      <p:ext uri="{BB962C8B-B14F-4D97-AF65-F5344CB8AC3E}">
        <p14:creationId xmlns:p14="http://schemas.microsoft.com/office/powerpoint/2010/main" val="402120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고객센터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650326" y="1663698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내서재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DB98CA-1AEC-4BF6-B353-43D175DFCC84}"/>
              </a:ext>
            </a:extLst>
          </p:cNvPr>
          <p:cNvSpPr txBox="1"/>
          <p:nvPr/>
        </p:nvSpPr>
        <p:spPr>
          <a:xfrm>
            <a:off x="1188662" y="204367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 err="1"/>
              <a:t>로드맵신청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F1AE3F-0102-451C-8C59-BE671B76D5C5}"/>
              </a:ext>
            </a:extLst>
          </p:cNvPr>
          <p:cNvSpPr txBox="1"/>
          <p:nvPr/>
        </p:nvSpPr>
        <p:spPr>
          <a:xfrm>
            <a:off x="957830" y="23865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독서성향검사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122FEB-FBF8-4CB2-952D-68CEE56179B6}"/>
              </a:ext>
            </a:extLst>
          </p:cNvPr>
          <p:cNvSpPr txBox="1"/>
          <p:nvPr/>
        </p:nvSpPr>
        <p:spPr>
          <a:xfrm>
            <a:off x="957830" y="27558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독서이력등록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04F6C1-3EFD-4641-90FA-ABDA7DF6AC87}"/>
              </a:ext>
            </a:extLst>
          </p:cNvPr>
          <p:cNvSpPr txBox="1"/>
          <p:nvPr/>
        </p:nvSpPr>
        <p:spPr>
          <a:xfrm>
            <a:off x="1188662" y="31252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highlight>
                  <a:srgbClr val="008080"/>
                </a:highlight>
              </a:rPr>
              <a:t>내정보관리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9D43C-0847-4162-BAFB-FAEA00FEA72B}"/>
              </a:ext>
            </a:extLst>
          </p:cNvPr>
          <p:cNvSpPr txBox="1"/>
          <p:nvPr/>
        </p:nvSpPr>
        <p:spPr>
          <a:xfrm>
            <a:off x="6236043" y="3618033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회원가입폼과 동일</a:t>
            </a:r>
          </a:p>
        </p:txBody>
      </p:sp>
    </p:spTree>
    <p:extLst>
      <p:ext uri="{BB962C8B-B14F-4D97-AF65-F5344CB8AC3E}">
        <p14:creationId xmlns:p14="http://schemas.microsoft.com/office/powerpoint/2010/main" val="27410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69F58A-9ED3-4709-AF9E-BC1DDAAD3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865" y="1763649"/>
            <a:ext cx="10181968" cy="2898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3D64184-F56C-4C92-AEAA-F9CC82C83783}"/>
              </a:ext>
            </a:extLst>
          </p:cNvPr>
          <p:cNvSpPr/>
          <p:nvPr/>
        </p:nvSpPr>
        <p:spPr>
          <a:xfrm>
            <a:off x="1276865" y="4917989"/>
            <a:ext cx="2899719" cy="1688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공지사항 리스트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C337ED7-0869-4448-8077-B37026B8FE08}"/>
              </a:ext>
            </a:extLst>
          </p:cNvPr>
          <p:cNvSpPr/>
          <p:nvPr/>
        </p:nvSpPr>
        <p:spPr>
          <a:xfrm>
            <a:off x="4588476" y="4917989"/>
            <a:ext cx="2479589" cy="461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오시는길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F821298-3A67-4D56-B354-28E5963370D9}"/>
              </a:ext>
            </a:extLst>
          </p:cNvPr>
          <p:cNvSpPr/>
          <p:nvPr/>
        </p:nvSpPr>
        <p:spPr>
          <a:xfrm>
            <a:off x="4588475" y="5527588"/>
            <a:ext cx="2479589" cy="461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FAQ</a:t>
            </a:r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BDEC484-B88E-44D7-8C65-23036E3B9893}"/>
              </a:ext>
            </a:extLst>
          </p:cNvPr>
          <p:cNvSpPr/>
          <p:nvPr/>
        </p:nvSpPr>
        <p:spPr>
          <a:xfrm>
            <a:off x="4588475" y="6137187"/>
            <a:ext cx="2479589" cy="469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연구원모집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2801B06-9F07-41A7-8885-226BC53046B6}"/>
              </a:ext>
            </a:extLst>
          </p:cNvPr>
          <p:cNvSpPr/>
          <p:nvPr/>
        </p:nvSpPr>
        <p:spPr>
          <a:xfrm>
            <a:off x="8559114" y="4917989"/>
            <a:ext cx="2899719" cy="16887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고객센터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031-555-9999</a:t>
            </a:r>
          </a:p>
          <a:p>
            <a:pPr algn="ctr"/>
            <a:r>
              <a:rPr lang="en-US" altLang="ko-KR" dirty="0"/>
              <a:t>09</a:t>
            </a:r>
            <a:r>
              <a:rPr lang="ko-KR" altLang="en-US" dirty="0"/>
              <a:t>시</a:t>
            </a:r>
            <a:r>
              <a:rPr lang="en-US" altLang="ko-KR" dirty="0"/>
              <a:t>~18</a:t>
            </a:r>
            <a:r>
              <a:rPr lang="ko-KR" altLang="en-US" dirty="0"/>
              <a:t>시</a:t>
            </a:r>
            <a:endParaRPr lang="en-US" altLang="ko-KR" dirty="0"/>
          </a:p>
          <a:p>
            <a:pPr algn="ctr"/>
            <a:r>
              <a:rPr lang="ko-KR" altLang="en-US" dirty="0"/>
              <a:t>토</a:t>
            </a:r>
            <a:r>
              <a:rPr lang="en-US" altLang="ko-KR" dirty="0"/>
              <a:t>/</a:t>
            </a:r>
            <a:r>
              <a:rPr lang="ko-KR" altLang="en-US" dirty="0"/>
              <a:t>일 공휴일 휴무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06593B-E9DB-452A-AD9B-C980B8CD9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16" y="2019221"/>
            <a:ext cx="4427967" cy="24662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96A46A-6A00-4C49-9DAA-975B2F7FA252}"/>
              </a:ext>
            </a:extLst>
          </p:cNvPr>
          <p:cNvSpPr txBox="1"/>
          <p:nvPr/>
        </p:nvSpPr>
        <p:spPr>
          <a:xfrm>
            <a:off x="7224585" y="2889682"/>
            <a:ext cx="31999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롤링에 동영상이 </a:t>
            </a:r>
            <a:r>
              <a:rPr lang="ko-KR" altLang="en-US" dirty="0" err="1"/>
              <a:t>있을수</a:t>
            </a:r>
            <a:r>
              <a:rPr lang="ko-KR" altLang="en-US" dirty="0"/>
              <a:t> 있음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185363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highlight>
                  <a:srgbClr val="008080"/>
                </a:highlight>
              </a:rPr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69CECD-0F37-4260-8192-BAFB1A32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086" y="1816579"/>
            <a:ext cx="6187827" cy="1956348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85FFC08-97A5-4D8B-B0E3-F08F81BD707E}"/>
              </a:ext>
            </a:extLst>
          </p:cNvPr>
          <p:cNvCxnSpPr>
            <a:cxnSpLocks/>
          </p:cNvCxnSpPr>
          <p:nvPr/>
        </p:nvCxnSpPr>
        <p:spPr>
          <a:xfrm flipV="1">
            <a:off x="8966074" y="3267637"/>
            <a:ext cx="928589" cy="200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1F856B2-F9CD-4A00-80F8-B0984576BCF7}"/>
              </a:ext>
            </a:extLst>
          </p:cNvPr>
          <p:cNvSpPr txBox="1"/>
          <p:nvPr/>
        </p:nvSpPr>
        <p:spPr>
          <a:xfrm>
            <a:off x="9505859" y="289830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이런식의</a:t>
            </a:r>
            <a:r>
              <a:rPr lang="ko-KR" altLang="en-US" dirty="0"/>
              <a:t> 이미지 어떨까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55F2EC-231C-4335-A979-DDD19DF8C76A}"/>
              </a:ext>
            </a:extLst>
          </p:cNvPr>
          <p:cNvSpPr txBox="1"/>
          <p:nvPr/>
        </p:nvSpPr>
        <p:spPr>
          <a:xfrm>
            <a:off x="3146356" y="3951807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찬물에도 위아래가 있듯</a:t>
            </a:r>
            <a:endParaRPr lang="en-US" altLang="ko-KR" sz="1200" dirty="0"/>
          </a:p>
          <a:p>
            <a:r>
              <a:rPr lang="ko-KR" altLang="en-US" sz="1200" dirty="0"/>
              <a:t>독서에도 순서가 있다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A9545F-80BB-40E5-BD0E-1D376925382F}"/>
              </a:ext>
            </a:extLst>
          </p:cNvPr>
          <p:cNvSpPr txBox="1"/>
          <p:nvPr/>
        </p:nvSpPr>
        <p:spPr>
          <a:xfrm>
            <a:off x="2704335" y="4696299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친구가 읽으니까 나도 읽는다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내게 딱 맞는 책을 찾아줘</a:t>
            </a:r>
            <a:r>
              <a:rPr lang="en-US" altLang="ko-KR" sz="1200" dirty="0"/>
              <a:t>!!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1E01D0-DB90-48E8-9DAA-592F4BEE420C}"/>
              </a:ext>
            </a:extLst>
          </p:cNvPr>
          <p:cNvSpPr txBox="1"/>
          <p:nvPr/>
        </p:nvSpPr>
        <p:spPr>
          <a:xfrm>
            <a:off x="3002086" y="533684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베스트셀러는 좋은 책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뭐가 좋은지 알고나 읽자</a:t>
            </a:r>
            <a:r>
              <a:rPr lang="en-US" altLang="ko-KR" sz="1200" dirty="0"/>
              <a:t>!!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AADFEC-591C-4C77-8B40-ED8C52F3B246}"/>
              </a:ext>
            </a:extLst>
          </p:cNvPr>
          <p:cNvSpPr txBox="1"/>
          <p:nvPr/>
        </p:nvSpPr>
        <p:spPr>
          <a:xfrm>
            <a:off x="3428485" y="6069764"/>
            <a:ext cx="1406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읽어서 </a:t>
            </a:r>
            <a:r>
              <a:rPr lang="ko-KR" altLang="en-US" sz="1200" dirty="0" err="1"/>
              <a:t>남줄까</a:t>
            </a:r>
            <a:r>
              <a:rPr lang="en-US" altLang="ko-KR" sz="1200" dirty="0"/>
              <a:t>?</a:t>
            </a:r>
          </a:p>
          <a:p>
            <a:r>
              <a:rPr lang="ko-KR" altLang="en-US" sz="1200" dirty="0"/>
              <a:t>읽어서 저장하자</a:t>
            </a:r>
            <a:r>
              <a:rPr lang="en-US" altLang="ko-KR" sz="1200" dirty="0"/>
              <a:t>!!</a:t>
            </a:r>
            <a:endParaRPr lang="ko-KR" altLang="en-US" sz="1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923089-FB32-4F65-9161-FB73100AD577}"/>
              </a:ext>
            </a:extLst>
          </p:cNvPr>
          <p:cNvSpPr/>
          <p:nvPr/>
        </p:nvSpPr>
        <p:spPr>
          <a:xfrm>
            <a:off x="5179216" y="3972986"/>
            <a:ext cx="5856757" cy="581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책을 읽는데도 순서가 있습니다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특히 입시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진로를 목표로 하는 학생의 경우 전문가가 추천하는 도서를 순서대로 </a:t>
            </a:r>
            <a:r>
              <a:rPr lang="ko-KR" altLang="en-US" sz="900" dirty="0" err="1">
                <a:solidFill>
                  <a:schemeClr val="tx1"/>
                </a:solidFill>
              </a:rPr>
              <a:t>읽은것도</a:t>
            </a:r>
            <a:r>
              <a:rPr lang="ko-KR" altLang="en-US" sz="900" dirty="0">
                <a:solidFill>
                  <a:schemeClr val="tx1"/>
                </a:solidFill>
              </a:rPr>
              <a:t> 매우 중요합니다</a:t>
            </a:r>
            <a:r>
              <a:rPr lang="en-US" altLang="ko-KR" sz="900" dirty="0">
                <a:solidFill>
                  <a:schemeClr val="tx1"/>
                </a:solidFill>
              </a:rPr>
              <a:t>.  </a:t>
            </a:r>
            <a:r>
              <a:rPr lang="ko-KR" altLang="en-US" sz="900" dirty="0" err="1">
                <a:solidFill>
                  <a:schemeClr val="tx1"/>
                </a:solidFill>
              </a:rPr>
              <a:t>진독개는</a:t>
            </a:r>
            <a:r>
              <a:rPr lang="ko-KR" altLang="en-US" sz="900" dirty="0">
                <a:solidFill>
                  <a:schemeClr val="tx1"/>
                </a:solidFill>
              </a:rPr>
              <a:t> 학생의 진로에 맞게 도서를 추천하고 로드맵을 </a:t>
            </a:r>
            <a:r>
              <a:rPr lang="ko-KR" altLang="en-US" sz="900" dirty="0" err="1">
                <a:solidFill>
                  <a:schemeClr val="tx1"/>
                </a:solidFill>
              </a:rPr>
              <a:t>제해합니다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84AE5DD-FBEE-450E-9475-5A5A43E4FBD1}"/>
              </a:ext>
            </a:extLst>
          </p:cNvPr>
          <p:cNvSpPr/>
          <p:nvPr/>
        </p:nvSpPr>
        <p:spPr>
          <a:xfrm>
            <a:off x="5179216" y="4636439"/>
            <a:ext cx="5856757" cy="581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세상에는 </a:t>
            </a:r>
            <a:r>
              <a:rPr lang="ko-KR" altLang="en-US" sz="900" dirty="0" err="1">
                <a:solidFill>
                  <a:schemeClr val="tx1"/>
                </a:solidFill>
              </a:rPr>
              <a:t>좋은책도</a:t>
            </a:r>
            <a:r>
              <a:rPr lang="ko-KR" altLang="en-US" sz="900" dirty="0">
                <a:solidFill>
                  <a:schemeClr val="tx1"/>
                </a:solidFill>
              </a:rPr>
              <a:t> 있고 </a:t>
            </a:r>
            <a:r>
              <a:rPr lang="ko-KR" altLang="en-US" sz="900" dirty="0" err="1">
                <a:solidFill>
                  <a:schemeClr val="tx1"/>
                </a:solidFill>
              </a:rPr>
              <a:t>나쁜책도</a:t>
            </a:r>
            <a:r>
              <a:rPr lang="ko-KR" altLang="en-US" sz="900" dirty="0">
                <a:solidFill>
                  <a:schemeClr val="tx1"/>
                </a:solidFill>
              </a:rPr>
              <a:t> 있습니다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 err="1">
                <a:solidFill>
                  <a:schemeClr val="tx1"/>
                </a:solidFill>
              </a:rPr>
              <a:t>어떤게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ko-KR" altLang="en-US" sz="900" dirty="0" err="1">
                <a:solidFill>
                  <a:schemeClr val="tx1"/>
                </a:solidFill>
              </a:rPr>
              <a:t>좋은책일까요</a:t>
            </a:r>
            <a:r>
              <a:rPr lang="en-US" altLang="ko-KR" sz="900" dirty="0">
                <a:solidFill>
                  <a:schemeClr val="tx1"/>
                </a:solidFill>
              </a:rPr>
              <a:t>? </a:t>
            </a:r>
            <a:r>
              <a:rPr lang="ko-KR" altLang="en-US" sz="900" dirty="0">
                <a:solidFill>
                  <a:schemeClr val="tx1"/>
                </a:solidFill>
              </a:rPr>
              <a:t>바로 자기에게 딱 맞는 책이 </a:t>
            </a:r>
            <a:r>
              <a:rPr lang="ko-KR" altLang="en-US" sz="900" dirty="0" err="1">
                <a:solidFill>
                  <a:schemeClr val="tx1"/>
                </a:solidFill>
              </a:rPr>
              <a:t>좋은책</a:t>
            </a:r>
            <a:r>
              <a:rPr lang="ko-KR" altLang="en-US" sz="900" dirty="0">
                <a:solidFill>
                  <a:schemeClr val="tx1"/>
                </a:solidFill>
              </a:rPr>
              <a:t> 입니다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그럼 나에게 </a:t>
            </a:r>
            <a:r>
              <a:rPr lang="ko-KR" altLang="en-US" sz="900" dirty="0" err="1">
                <a:solidFill>
                  <a:schemeClr val="tx1"/>
                </a:solidFill>
              </a:rPr>
              <a:t>딱맞는책은</a:t>
            </a:r>
            <a:r>
              <a:rPr lang="ko-KR" altLang="en-US" sz="900" dirty="0">
                <a:solidFill>
                  <a:schemeClr val="tx1"/>
                </a:solidFill>
              </a:rPr>
              <a:t> 어떻게 찾을까요</a:t>
            </a:r>
            <a:r>
              <a:rPr lang="en-US" altLang="ko-KR" sz="900" dirty="0">
                <a:solidFill>
                  <a:schemeClr val="tx1"/>
                </a:solidFill>
              </a:rPr>
              <a:t>? </a:t>
            </a:r>
            <a:r>
              <a:rPr lang="ko-KR" altLang="en-US" sz="900" dirty="0">
                <a:solidFill>
                  <a:schemeClr val="tx1"/>
                </a:solidFill>
              </a:rPr>
              <a:t>참 어려운 문제 입니다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 err="1">
                <a:solidFill>
                  <a:schemeClr val="tx1"/>
                </a:solidFill>
              </a:rPr>
              <a:t>진독개는</a:t>
            </a:r>
            <a:r>
              <a:rPr lang="ko-KR" altLang="en-US" sz="900" dirty="0">
                <a:solidFill>
                  <a:schemeClr val="tx1"/>
                </a:solidFill>
              </a:rPr>
              <a:t> 학생의 수준과 요구를 정확히 분석하여 딱 맞는 책을 추천해 드립니다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78692A1-8FF1-4E2F-8C11-EFB9783B18F4}"/>
              </a:ext>
            </a:extLst>
          </p:cNvPr>
          <p:cNvSpPr/>
          <p:nvPr/>
        </p:nvSpPr>
        <p:spPr>
          <a:xfrm>
            <a:off x="5179216" y="5303963"/>
            <a:ext cx="5856757" cy="581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좋은 책이 많이 </a:t>
            </a:r>
            <a:r>
              <a:rPr lang="ko-KR" altLang="en-US" sz="900" dirty="0" err="1">
                <a:solidFill>
                  <a:schemeClr val="tx1"/>
                </a:solidFill>
              </a:rPr>
              <a:t>읽히는것은</a:t>
            </a:r>
            <a:r>
              <a:rPr lang="ko-KR" altLang="en-US" sz="900" dirty="0">
                <a:solidFill>
                  <a:schemeClr val="tx1"/>
                </a:solidFill>
              </a:rPr>
              <a:t> 맞습니다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많이 읽는다고 </a:t>
            </a:r>
            <a:r>
              <a:rPr lang="ko-KR" altLang="en-US" sz="900" dirty="0" err="1">
                <a:solidFill>
                  <a:schemeClr val="tx1"/>
                </a:solidFill>
              </a:rPr>
              <a:t>좋은책은</a:t>
            </a:r>
            <a:r>
              <a:rPr lang="ko-KR" altLang="en-US" sz="900" dirty="0">
                <a:solidFill>
                  <a:schemeClr val="tx1"/>
                </a:solidFill>
              </a:rPr>
              <a:t> 아닙니다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또한 </a:t>
            </a:r>
            <a:r>
              <a:rPr lang="ko-KR" altLang="en-US" sz="900" dirty="0" err="1">
                <a:solidFill>
                  <a:schemeClr val="tx1"/>
                </a:solidFill>
              </a:rPr>
              <a:t>좋은책을</a:t>
            </a:r>
            <a:r>
              <a:rPr lang="ko-KR" altLang="en-US" sz="900" dirty="0">
                <a:solidFill>
                  <a:schemeClr val="tx1"/>
                </a:solidFill>
              </a:rPr>
              <a:t> 읽고 왜 좋은지 모른다면 소용이 없겠죠</a:t>
            </a:r>
            <a:r>
              <a:rPr lang="en-US" altLang="ko-KR" sz="900" dirty="0">
                <a:solidFill>
                  <a:schemeClr val="tx1"/>
                </a:solidFill>
              </a:rPr>
              <a:t>?</a:t>
            </a:r>
          </a:p>
          <a:p>
            <a:r>
              <a:rPr lang="ko-KR" altLang="en-US" sz="900" dirty="0" err="1">
                <a:solidFill>
                  <a:schemeClr val="tx1"/>
                </a:solidFill>
              </a:rPr>
              <a:t>진독개는</a:t>
            </a:r>
            <a:r>
              <a:rPr lang="ko-KR" altLang="en-US" sz="900" dirty="0">
                <a:solidFill>
                  <a:schemeClr val="tx1"/>
                </a:solidFill>
              </a:rPr>
              <a:t> 책에서 무엇을 얻어야 하는지 가이드를 제시합니다</a:t>
            </a:r>
            <a:r>
              <a:rPr lang="en-US" altLang="ko-KR" sz="900" dirty="0">
                <a:solidFill>
                  <a:schemeClr val="tx1"/>
                </a:solidFill>
              </a:rPr>
              <a:t>. </a:t>
            </a:r>
            <a:r>
              <a:rPr lang="ko-KR" altLang="en-US" sz="900" dirty="0">
                <a:solidFill>
                  <a:schemeClr val="tx1"/>
                </a:solidFill>
              </a:rPr>
              <a:t>알고하는 독서</a:t>
            </a:r>
            <a:r>
              <a:rPr lang="en-US" altLang="ko-KR" sz="900" dirty="0">
                <a:solidFill>
                  <a:schemeClr val="tx1"/>
                </a:solidFill>
              </a:rPr>
              <a:t>, </a:t>
            </a:r>
            <a:r>
              <a:rPr lang="ko-KR" altLang="en-US" sz="900" dirty="0">
                <a:solidFill>
                  <a:schemeClr val="tx1"/>
                </a:solidFill>
              </a:rPr>
              <a:t>감동이 다르답니다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A99440-FBA9-4E4F-A425-13D484363EE6}"/>
              </a:ext>
            </a:extLst>
          </p:cNvPr>
          <p:cNvSpPr/>
          <p:nvPr/>
        </p:nvSpPr>
        <p:spPr>
          <a:xfrm>
            <a:off x="5179216" y="5973469"/>
            <a:ext cx="5856757" cy="5813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tx1"/>
                </a:solidFill>
              </a:rPr>
              <a:t>마지막 책장을 덮고 그냥 잊어버리면 너무 허무하죠</a:t>
            </a:r>
            <a:r>
              <a:rPr lang="en-US" altLang="ko-KR" sz="900" dirty="0">
                <a:solidFill>
                  <a:schemeClr val="tx1"/>
                </a:solidFill>
              </a:rPr>
              <a:t>?</a:t>
            </a:r>
          </a:p>
          <a:p>
            <a:r>
              <a:rPr lang="ko-KR" altLang="en-US" sz="900" dirty="0" err="1">
                <a:solidFill>
                  <a:schemeClr val="tx1"/>
                </a:solidFill>
              </a:rPr>
              <a:t>진독개는</a:t>
            </a:r>
            <a:r>
              <a:rPr lang="ko-KR" altLang="en-US" sz="900" dirty="0">
                <a:solidFill>
                  <a:schemeClr val="tx1"/>
                </a:solidFill>
              </a:rPr>
              <a:t> 독후활동을 기록하여 일기장처럼 </a:t>
            </a:r>
            <a:r>
              <a:rPr lang="ko-KR" altLang="en-US" sz="900" dirty="0" err="1">
                <a:solidFill>
                  <a:schemeClr val="tx1"/>
                </a:solidFill>
              </a:rPr>
              <a:t>꺼내볼</a:t>
            </a:r>
            <a:r>
              <a:rPr lang="ko-KR" altLang="en-US" sz="900" dirty="0">
                <a:solidFill>
                  <a:schemeClr val="tx1"/>
                </a:solidFill>
              </a:rPr>
              <a:t> 수 있습니다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900" dirty="0">
                <a:solidFill>
                  <a:schemeClr val="tx1"/>
                </a:solidFill>
              </a:rPr>
              <a:t>내 </a:t>
            </a:r>
            <a:r>
              <a:rPr lang="ko-KR" altLang="en-US" sz="900" dirty="0" err="1">
                <a:solidFill>
                  <a:schemeClr val="tx1"/>
                </a:solidFill>
              </a:rPr>
              <a:t>진독개</a:t>
            </a:r>
            <a:r>
              <a:rPr lang="ko-KR" altLang="en-US" sz="900" dirty="0">
                <a:solidFill>
                  <a:schemeClr val="tx1"/>
                </a:solidFill>
              </a:rPr>
              <a:t> 서재를 차곡차곡 </a:t>
            </a:r>
            <a:r>
              <a:rPr lang="ko-KR" altLang="en-US" sz="900" dirty="0" err="1">
                <a:solidFill>
                  <a:schemeClr val="tx1"/>
                </a:solidFill>
              </a:rPr>
              <a:t>채워보시기</a:t>
            </a:r>
            <a:r>
              <a:rPr lang="ko-KR" altLang="en-US" sz="900" dirty="0">
                <a:solidFill>
                  <a:schemeClr val="tx1"/>
                </a:solidFill>
              </a:rPr>
              <a:t> 바랍니다</a:t>
            </a:r>
            <a:r>
              <a:rPr lang="en-US" altLang="ko-KR" sz="9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150849" y="16897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highlight>
                  <a:srgbClr val="008080"/>
                </a:highlight>
              </a:rPr>
              <a:t>진독개소개</a:t>
            </a:r>
            <a:endParaRPr lang="ko-KR" altLang="en-US" dirty="0">
              <a:highlight>
                <a:srgbClr val="00808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ED204C-A2CB-4EB0-ADA6-B20974CC1131}"/>
              </a:ext>
            </a:extLst>
          </p:cNvPr>
          <p:cNvSpPr txBox="1"/>
          <p:nvPr/>
        </p:nvSpPr>
        <p:spPr>
          <a:xfrm>
            <a:off x="962516" y="219486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Why </a:t>
            </a:r>
            <a:r>
              <a:rPr lang="ko-KR" altLang="en-US" dirty="0" err="1"/>
              <a:t>진독개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3EA698-F5B6-4B67-85E3-2E053E1B068C}"/>
              </a:ext>
            </a:extLst>
          </p:cNvPr>
          <p:cNvSpPr txBox="1"/>
          <p:nvPr/>
        </p:nvSpPr>
        <p:spPr>
          <a:xfrm>
            <a:off x="4007267" y="1684140"/>
            <a:ext cx="3023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진</a:t>
            </a:r>
            <a:r>
              <a:rPr lang="ko-KR" altLang="en-US" sz="1400" dirty="0"/>
              <a:t>로</a:t>
            </a:r>
            <a:r>
              <a:rPr lang="ko-KR" altLang="en-US" sz="3200" dirty="0"/>
              <a:t> 독</a:t>
            </a:r>
            <a:r>
              <a:rPr lang="ko-KR" altLang="en-US" sz="1400" dirty="0"/>
              <a:t>서</a:t>
            </a:r>
            <a:r>
              <a:rPr lang="ko-KR" altLang="en-US" sz="3200" dirty="0"/>
              <a:t> 개</a:t>
            </a:r>
            <a:r>
              <a:rPr lang="ko-KR" altLang="en-US" sz="1400" dirty="0"/>
              <a:t>인별 로드맵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F194DE4-0B77-4C5C-BF97-C85BC3E105E6}"/>
              </a:ext>
            </a:extLst>
          </p:cNvPr>
          <p:cNvSpPr/>
          <p:nvPr/>
        </p:nvSpPr>
        <p:spPr>
          <a:xfrm>
            <a:off x="4062632" y="1724797"/>
            <a:ext cx="484654" cy="510724"/>
          </a:xfrm>
          <a:prstGeom prst="ellipse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solidFill>
              <a:schemeClr val="accent2">
                <a:lumMod val="60000"/>
                <a:lumOff val="4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F0B0C16-0072-4AE4-AF9D-61CA11F43586}"/>
              </a:ext>
            </a:extLst>
          </p:cNvPr>
          <p:cNvSpPr/>
          <p:nvPr/>
        </p:nvSpPr>
        <p:spPr>
          <a:xfrm>
            <a:off x="4753314" y="1707830"/>
            <a:ext cx="484654" cy="510724"/>
          </a:xfrm>
          <a:prstGeom prst="ellipse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solidFill>
              <a:schemeClr val="accent2">
                <a:lumMod val="60000"/>
                <a:lumOff val="4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DBB9461-57AD-4477-85DA-166C4263E135}"/>
              </a:ext>
            </a:extLst>
          </p:cNvPr>
          <p:cNvSpPr/>
          <p:nvPr/>
        </p:nvSpPr>
        <p:spPr>
          <a:xfrm>
            <a:off x="5499361" y="1686750"/>
            <a:ext cx="484654" cy="510724"/>
          </a:xfrm>
          <a:prstGeom prst="ellipse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solidFill>
              <a:schemeClr val="accent2">
                <a:lumMod val="60000"/>
                <a:lumOff val="40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7A0CF6-DE17-4239-993D-1B8EE6A7481D}"/>
              </a:ext>
            </a:extLst>
          </p:cNvPr>
          <p:cNvSpPr txBox="1"/>
          <p:nvPr/>
        </p:nvSpPr>
        <p:spPr>
          <a:xfrm>
            <a:off x="1469624" y="269994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독서란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1F9B79-6C07-4B3F-A3CA-5690BE7A6CF6}"/>
              </a:ext>
            </a:extLst>
          </p:cNvPr>
          <p:cNvSpPr txBox="1"/>
          <p:nvPr/>
        </p:nvSpPr>
        <p:spPr>
          <a:xfrm>
            <a:off x="655697" y="3267636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 </a:t>
            </a:r>
            <a:r>
              <a:rPr lang="ko-KR" altLang="en-US" sz="1200" dirty="0" err="1">
                <a:solidFill>
                  <a:srgbClr val="FF0000"/>
                </a:solidFill>
              </a:rPr>
              <a:t>독서란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을 맨 위로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위치 변경</a:t>
            </a:r>
          </a:p>
        </p:txBody>
      </p:sp>
    </p:spTree>
    <p:extLst>
      <p:ext uri="{BB962C8B-B14F-4D97-AF65-F5344CB8AC3E}">
        <p14:creationId xmlns:p14="http://schemas.microsoft.com/office/powerpoint/2010/main" val="205329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highlight>
                  <a:srgbClr val="008080"/>
                </a:highlight>
              </a:rPr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113757" y="16897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진독개소개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ED204C-A2CB-4EB0-ADA6-B20974CC1131}"/>
              </a:ext>
            </a:extLst>
          </p:cNvPr>
          <p:cNvSpPr txBox="1"/>
          <p:nvPr/>
        </p:nvSpPr>
        <p:spPr>
          <a:xfrm>
            <a:off x="962516" y="219486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008080"/>
                </a:highlight>
              </a:rPr>
              <a:t>Why </a:t>
            </a:r>
            <a:r>
              <a:rPr lang="ko-KR" altLang="en-US" dirty="0" err="1">
                <a:highlight>
                  <a:srgbClr val="008080"/>
                </a:highlight>
              </a:rPr>
              <a:t>진독개</a:t>
            </a:r>
            <a:r>
              <a:rPr lang="en-US" altLang="ko-KR" dirty="0">
                <a:highlight>
                  <a:srgbClr val="008080"/>
                </a:highlight>
              </a:rPr>
              <a:t>?</a:t>
            </a:r>
            <a:endParaRPr lang="ko-KR" altLang="en-US" dirty="0">
              <a:highlight>
                <a:srgbClr val="00808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6C6F5-79EB-4878-9DB5-9003C3C7914D}"/>
              </a:ext>
            </a:extLst>
          </p:cNvPr>
          <p:cNvSpPr txBox="1"/>
          <p:nvPr/>
        </p:nvSpPr>
        <p:spPr>
          <a:xfrm>
            <a:off x="3822357" y="2194864"/>
            <a:ext cx="6458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http://jroadmap.com/page.asp?PageCode=Hd_A04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내용을 </a:t>
            </a:r>
            <a:r>
              <a:rPr lang="ko-KR" altLang="en-US" dirty="0" err="1"/>
              <a:t>조금더</a:t>
            </a:r>
            <a:r>
              <a:rPr lang="ko-KR" altLang="en-US" dirty="0"/>
              <a:t> 부드럽게</a:t>
            </a:r>
            <a:r>
              <a:rPr lang="en-US" altLang="ko-KR" dirty="0"/>
              <a:t>(</a:t>
            </a:r>
            <a:r>
              <a:rPr lang="ko-KR" altLang="en-US" dirty="0"/>
              <a:t>반응형 아니니까</a:t>
            </a:r>
            <a:r>
              <a:rPr lang="en-US" altLang="ko-KR" dirty="0"/>
              <a:t>.. </a:t>
            </a:r>
            <a:r>
              <a:rPr lang="ko-KR" altLang="en-US" dirty="0"/>
              <a:t>좀 아기자기 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6AF532-7334-4A81-B5E1-CD20F68AC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800" y="3243562"/>
            <a:ext cx="4656400" cy="32313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27BD4D-0B90-4B35-8E9C-C41D630A5859}"/>
              </a:ext>
            </a:extLst>
          </p:cNvPr>
          <p:cNvSpPr txBox="1"/>
          <p:nvPr/>
        </p:nvSpPr>
        <p:spPr>
          <a:xfrm>
            <a:off x="1469624" y="269994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독서란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7F84AB-E813-4273-A8C4-730AB0B71379}"/>
              </a:ext>
            </a:extLst>
          </p:cNvPr>
          <p:cNvSpPr txBox="1"/>
          <p:nvPr/>
        </p:nvSpPr>
        <p:spPr>
          <a:xfrm>
            <a:off x="655697" y="3267636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 </a:t>
            </a:r>
            <a:r>
              <a:rPr lang="ko-KR" altLang="en-US" sz="1200" dirty="0" err="1">
                <a:solidFill>
                  <a:srgbClr val="FF0000"/>
                </a:solidFill>
              </a:rPr>
              <a:t>독서란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을 맨 위로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위치 변경</a:t>
            </a:r>
          </a:p>
        </p:txBody>
      </p:sp>
    </p:spTree>
    <p:extLst>
      <p:ext uri="{BB962C8B-B14F-4D97-AF65-F5344CB8AC3E}">
        <p14:creationId xmlns:p14="http://schemas.microsoft.com/office/powerpoint/2010/main" val="402679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highlight>
                  <a:srgbClr val="008080"/>
                </a:highlight>
              </a:rPr>
              <a:t>진독개소개</a:t>
            </a:r>
            <a:r>
              <a:rPr lang="en-US" altLang="ko-KR" dirty="0"/>
              <a:t>    </a:t>
            </a:r>
            <a:r>
              <a:rPr lang="ko-KR" altLang="en-US" dirty="0"/>
              <a:t>서비스안내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1161449" y="168978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진독개소개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ED204C-A2CB-4EB0-ADA6-B20974CC1131}"/>
              </a:ext>
            </a:extLst>
          </p:cNvPr>
          <p:cNvSpPr txBox="1"/>
          <p:nvPr/>
        </p:nvSpPr>
        <p:spPr>
          <a:xfrm>
            <a:off x="962516" y="219486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Why </a:t>
            </a:r>
            <a:r>
              <a:rPr lang="ko-KR" altLang="en-US" dirty="0" err="1"/>
              <a:t>진독개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6C6F5-79EB-4878-9DB5-9003C3C7914D}"/>
              </a:ext>
            </a:extLst>
          </p:cNvPr>
          <p:cNvSpPr txBox="1"/>
          <p:nvPr/>
        </p:nvSpPr>
        <p:spPr>
          <a:xfrm>
            <a:off x="3822357" y="2194864"/>
            <a:ext cx="64588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http://jroadmap.com/page.asp?PageCode=Hd_B01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내용을 </a:t>
            </a:r>
            <a:r>
              <a:rPr lang="ko-KR" altLang="en-US" dirty="0" err="1"/>
              <a:t>조금더</a:t>
            </a:r>
            <a:r>
              <a:rPr lang="ko-KR" altLang="en-US" dirty="0"/>
              <a:t> 부드럽게</a:t>
            </a:r>
            <a:r>
              <a:rPr lang="en-US" altLang="ko-KR" dirty="0"/>
              <a:t>(</a:t>
            </a:r>
            <a:r>
              <a:rPr lang="ko-KR" altLang="en-US" dirty="0"/>
              <a:t>반응형 아니니까</a:t>
            </a:r>
            <a:r>
              <a:rPr lang="en-US" altLang="ko-KR" dirty="0"/>
              <a:t>.. </a:t>
            </a:r>
            <a:r>
              <a:rPr lang="ko-KR" altLang="en-US" dirty="0"/>
              <a:t>좀 아기자기 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9DD997-A08A-4C50-93A3-329970014CDB}"/>
              </a:ext>
            </a:extLst>
          </p:cNvPr>
          <p:cNvSpPr txBox="1"/>
          <p:nvPr/>
        </p:nvSpPr>
        <p:spPr>
          <a:xfrm>
            <a:off x="1469624" y="2699943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highlight>
                  <a:srgbClr val="008080"/>
                </a:highlight>
              </a:rPr>
              <a:t>독서란</a:t>
            </a:r>
            <a:r>
              <a:rPr lang="en-US" altLang="ko-KR" dirty="0">
                <a:highlight>
                  <a:srgbClr val="008080"/>
                </a:highlight>
              </a:rPr>
              <a:t>?</a:t>
            </a:r>
            <a:endParaRPr lang="ko-KR" altLang="en-US" dirty="0">
              <a:highlight>
                <a:srgbClr val="00808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C2BFE5-9CF9-4A17-94A6-C8D915980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385" y="3118194"/>
            <a:ext cx="4425229" cy="3361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D06F5-EE33-494E-8904-75340B60904D}"/>
              </a:ext>
            </a:extLst>
          </p:cNvPr>
          <p:cNvSpPr txBox="1"/>
          <p:nvPr/>
        </p:nvSpPr>
        <p:spPr>
          <a:xfrm>
            <a:off x="655697" y="3267636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※ </a:t>
            </a:r>
            <a:r>
              <a:rPr lang="ko-KR" altLang="en-US" sz="1200" dirty="0" err="1">
                <a:solidFill>
                  <a:srgbClr val="FF0000"/>
                </a:solidFill>
              </a:rPr>
              <a:t>독서란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을 맨 위로</a:t>
            </a:r>
            <a:endParaRPr lang="en-US" altLang="ko-KR" sz="1200" dirty="0">
              <a:solidFill>
                <a:srgbClr val="FF0000"/>
              </a:solidFill>
            </a:endParaRPr>
          </a:p>
          <a:p>
            <a:r>
              <a:rPr lang="ko-KR" altLang="en-US" sz="1200" dirty="0">
                <a:solidFill>
                  <a:srgbClr val="FF0000"/>
                </a:solidFill>
              </a:rPr>
              <a:t>위치 변경</a:t>
            </a:r>
          </a:p>
        </p:txBody>
      </p:sp>
    </p:spTree>
    <p:extLst>
      <p:ext uri="{BB962C8B-B14F-4D97-AF65-F5344CB8AC3E}">
        <p14:creationId xmlns:p14="http://schemas.microsoft.com/office/powerpoint/2010/main" val="394611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>
                <a:highlight>
                  <a:srgbClr val="008080"/>
                </a:highlight>
              </a:rPr>
              <a:t>서비스안내</a:t>
            </a:r>
            <a:r>
              <a:rPr lang="ko-KR" altLang="en-US" dirty="0"/>
              <a:t>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349065" y="17265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008080"/>
                </a:highlight>
              </a:rPr>
              <a:t>독서 로드맵 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661650" y="21364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프리미엄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A7574-154E-4B66-B381-DCFC563669B9}"/>
              </a:ext>
            </a:extLst>
          </p:cNvPr>
          <p:cNvSpPr txBox="1"/>
          <p:nvPr/>
        </p:nvSpPr>
        <p:spPr>
          <a:xfrm>
            <a:off x="1205069" y="25463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이용권구매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58F3FD-EC86-4202-8F0D-09173CD6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465" y="1985322"/>
            <a:ext cx="3540514" cy="3056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533B96-F193-441A-8153-74570BB5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84" y="2714373"/>
            <a:ext cx="3559931" cy="36328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27D194-314B-4518-A895-0C7F839DA105}"/>
              </a:ext>
            </a:extLst>
          </p:cNvPr>
          <p:cNvSpPr txBox="1"/>
          <p:nvPr/>
        </p:nvSpPr>
        <p:spPr>
          <a:xfrm>
            <a:off x="7323439" y="3685114"/>
            <a:ext cx="3281668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추후 실제 캡쳐 이미지로 대체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124F7C-2160-4A04-A618-7B444102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660" y="4336450"/>
            <a:ext cx="3540514" cy="2080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3E1C98-D33E-4FA9-B793-05AFE4B0FF50}"/>
              </a:ext>
            </a:extLst>
          </p:cNvPr>
          <p:cNvSpPr txBox="1"/>
          <p:nvPr/>
        </p:nvSpPr>
        <p:spPr>
          <a:xfrm>
            <a:off x="2819796" y="2136468"/>
            <a:ext cx="354051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진독개</a:t>
            </a:r>
            <a:r>
              <a:rPr lang="ko-KR" altLang="en-US" dirty="0"/>
              <a:t> 독서 로드맵 서비스는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오늘날의 독서는 단순한 지식을 얻는 데 그치지 않습니다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수많은 정보는 이미 인터넷 같은 공간에 널려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인간에게 위협이 되기도 하고 기대를 하게 하기도 하는 인공지능은 인간의 지식과 삶의 작동 방법을 상당 부분 잠식할 것입니다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그렇다면 현대인들이 독서를 통해 얻어야 할 것은 무엇일까요</a:t>
            </a:r>
            <a:r>
              <a:rPr lang="en-US" altLang="ko-KR" sz="1000" dirty="0"/>
              <a:t>?</a:t>
            </a:r>
            <a:br>
              <a:rPr lang="ko-KR" altLang="en-US" sz="1000" dirty="0"/>
            </a:br>
            <a:r>
              <a:rPr lang="ko-KR" altLang="en-US" sz="1000" dirty="0"/>
              <a:t>한 마디로 말하면 그 어떤 인공지능도 감당할 수 없는 </a:t>
            </a:r>
            <a:r>
              <a:rPr lang="en-US" altLang="ko-KR" sz="1000" b="1" dirty="0"/>
              <a:t>'</a:t>
            </a:r>
            <a:r>
              <a:rPr lang="ko-KR" altLang="en-US" sz="1000" b="1" dirty="0"/>
              <a:t>영혼의 사고력</a:t>
            </a:r>
            <a:r>
              <a:rPr lang="en-US" altLang="ko-KR" sz="1000" b="1" dirty="0"/>
              <a:t>'</a:t>
            </a:r>
            <a:r>
              <a:rPr lang="ko-KR" altLang="en-US" sz="1000" dirty="0"/>
              <a:t> 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그것은 인간으로 하여금 가장 도덕적이고 형이상학적으로 판단할 수 있는 지혜의 원천입니다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인간의 지혜를 무한대로 확장하는 방법만이 인공지능을 인간의 의식 아래에 둘 수 있는 가장 최선일 것입니다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깊은 논리를 갖춘 글은 인간의 뇌를 움직여 세상을 무한히 상상하게 만듭니다</a:t>
            </a:r>
            <a:r>
              <a:rPr lang="en-US" altLang="ko-KR" sz="1000" dirty="0"/>
              <a:t>. </a:t>
            </a:r>
            <a:r>
              <a:rPr lang="ko-KR" altLang="en-US" sz="1000" b="1" dirty="0"/>
              <a:t>영혼의 사고력은 인간의 상상력을 그야말로 무한대로 이끌 것입니다</a:t>
            </a:r>
            <a:r>
              <a:rPr lang="en-US" altLang="ko-KR" sz="1000" b="1" dirty="0"/>
              <a:t>.</a:t>
            </a:r>
            <a:endParaRPr lang="ko-KR" altLang="en-US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6C44A1-55DB-4027-AA29-74BEB6888485}"/>
              </a:ext>
            </a:extLst>
          </p:cNvPr>
          <p:cNvSpPr txBox="1"/>
          <p:nvPr/>
        </p:nvSpPr>
        <p:spPr>
          <a:xfrm>
            <a:off x="661650" y="30596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이용권 사용안내</a:t>
            </a:r>
          </a:p>
        </p:txBody>
      </p:sp>
    </p:spTree>
    <p:extLst>
      <p:ext uri="{BB962C8B-B14F-4D97-AF65-F5344CB8AC3E}">
        <p14:creationId xmlns:p14="http://schemas.microsoft.com/office/powerpoint/2010/main" val="390245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FA8FA91-1A48-4321-8A24-3E15E86C806C}"/>
              </a:ext>
            </a:extLst>
          </p:cNvPr>
          <p:cNvCxnSpPr/>
          <p:nvPr/>
        </p:nvCxnSpPr>
        <p:spPr>
          <a:xfrm>
            <a:off x="1276865" y="1554037"/>
            <a:ext cx="101819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F0D4452-92DD-4A7C-AA02-3DFB46F1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865" y="908010"/>
            <a:ext cx="651819" cy="554822"/>
          </a:xfrm>
          <a:prstGeom prst="rect">
            <a:avLst/>
          </a:prstGeom>
        </p:spPr>
      </p:pic>
      <p:sp>
        <p:nvSpPr>
          <p:cNvPr id="8" name="폭발: 8pt 7">
            <a:extLst>
              <a:ext uri="{FF2B5EF4-FFF2-40B4-BE49-F238E27FC236}">
                <a16:creationId xmlns:a16="http://schemas.microsoft.com/office/drawing/2014/main" id="{A7F58FDD-3789-4D15-8BCE-DC4DD05899E1}"/>
              </a:ext>
            </a:extLst>
          </p:cNvPr>
          <p:cNvSpPr/>
          <p:nvPr/>
        </p:nvSpPr>
        <p:spPr>
          <a:xfrm>
            <a:off x="7010398" y="788003"/>
            <a:ext cx="881450" cy="646023"/>
          </a:xfrm>
          <a:prstGeom prst="irregularSeal1">
            <a:avLst/>
          </a:prstGeom>
          <a:solidFill>
            <a:schemeClr val="accent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이달의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BBD1F-3223-421B-AD3D-15DE4220A35B}"/>
              </a:ext>
            </a:extLst>
          </p:cNvPr>
          <p:cNvSpPr txBox="1"/>
          <p:nvPr/>
        </p:nvSpPr>
        <p:spPr>
          <a:xfrm>
            <a:off x="4376904" y="1117625"/>
            <a:ext cx="712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진독개소개</a:t>
            </a:r>
            <a:r>
              <a:rPr lang="en-US" altLang="ko-KR" dirty="0"/>
              <a:t>    </a:t>
            </a:r>
            <a:r>
              <a:rPr lang="ko-KR" altLang="en-US" dirty="0">
                <a:highlight>
                  <a:srgbClr val="008080"/>
                </a:highlight>
              </a:rPr>
              <a:t>서비스안내</a:t>
            </a:r>
            <a:r>
              <a:rPr lang="ko-KR" altLang="en-US" dirty="0"/>
              <a:t>    추천로드맵    공지</a:t>
            </a:r>
            <a:r>
              <a:rPr lang="en-US" altLang="ko-KR" dirty="0"/>
              <a:t>/</a:t>
            </a:r>
            <a:r>
              <a:rPr lang="ko-KR" altLang="en-US" dirty="0"/>
              <a:t>이벤트    가맹안내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CC0F0E-6A58-43E3-A071-44543631B783}"/>
              </a:ext>
            </a:extLst>
          </p:cNvPr>
          <p:cNvSpPr txBox="1"/>
          <p:nvPr/>
        </p:nvSpPr>
        <p:spPr>
          <a:xfrm>
            <a:off x="1276865" y="5107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0CADB7-01BA-4BA3-BFCE-6E42C6B04246}"/>
              </a:ext>
            </a:extLst>
          </p:cNvPr>
          <p:cNvSpPr txBox="1"/>
          <p:nvPr/>
        </p:nvSpPr>
        <p:spPr>
          <a:xfrm>
            <a:off x="9894663" y="510746"/>
            <a:ext cx="14045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로그인  </a:t>
            </a:r>
            <a:r>
              <a:rPr lang="en-US" altLang="ko-KR" sz="1100" dirty="0"/>
              <a:t>|  </a:t>
            </a:r>
            <a:r>
              <a:rPr lang="ko-KR" altLang="en-US" sz="1100" dirty="0"/>
              <a:t>회원가입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0AB5DD-F4EF-48A7-AC14-220703310341}"/>
              </a:ext>
            </a:extLst>
          </p:cNvPr>
          <p:cNvCxnSpPr/>
          <p:nvPr/>
        </p:nvCxnSpPr>
        <p:spPr>
          <a:xfrm>
            <a:off x="2553730" y="1554037"/>
            <a:ext cx="0" cy="500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42BB955-E19E-4063-8290-72531E0F8098}"/>
              </a:ext>
            </a:extLst>
          </p:cNvPr>
          <p:cNvSpPr txBox="1"/>
          <p:nvPr/>
        </p:nvSpPr>
        <p:spPr>
          <a:xfrm>
            <a:off x="349065" y="17265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독서 로드맵 서비스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C4DFAB-55ED-4D7D-A9C0-75C422DD54F6}"/>
              </a:ext>
            </a:extLst>
          </p:cNvPr>
          <p:cNvSpPr txBox="1"/>
          <p:nvPr/>
        </p:nvSpPr>
        <p:spPr>
          <a:xfrm>
            <a:off x="661650" y="21364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008080"/>
                </a:highlight>
              </a:rPr>
              <a:t>프리미엄 서비스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A7574-154E-4B66-B381-DCFC563669B9}"/>
              </a:ext>
            </a:extLst>
          </p:cNvPr>
          <p:cNvSpPr txBox="1"/>
          <p:nvPr/>
        </p:nvSpPr>
        <p:spPr>
          <a:xfrm>
            <a:off x="1205069" y="254637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이용권구매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58F3FD-EC86-4202-8F0D-09173CD6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465" y="1985322"/>
            <a:ext cx="3540514" cy="3056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533B96-F193-441A-8153-74570BB5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284" y="2714373"/>
            <a:ext cx="3559931" cy="36328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27D194-314B-4518-A895-0C7F839DA105}"/>
              </a:ext>
            </a:extLst>
          </p:cNvPr>
          <p:cNvSpPr txBox="1"/>
          <p:nvPr/>
        </p:nvSpPr>
        <p:spPr>
          <a:xfrm>
            <a:off x="6360310" y="3121905"/>
            <a:ext cx="3845925" cy="92333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추후 실제 캡쳐 이미지로 대체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독서로드맵</a:t>
            </a:r>
            <a:r>
              <a:rPr lang="ko-KR" altLang="en-US" dirty="0">
                <a:solidFill>
                  <a:schemeClr val="bg1"/>
                </a:solidFill>
              </a:rPr>
              <a:t> 메뉴와 배치를 다르게 </a:t>
            </a:r>
            <a:r>
              <a:rPr lang="en-US" altLang="ko-KR" dirty="0">
                <a:solidFill>
                  <a:schemeClr val="bg1"/>
                </a:solidFill>
              </a:rPr>
              <a:t>..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124F7C-2160-4A04-A618-7B4441029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660" y="4336450"/>
            <a:ext cx="3540514" cy="20804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3E1C98-D33E-4FA9-B793-05AFE4B0FF50}"/>
              </a:ext>
            </a:extLst>
          </p:cNvPr>
          <p:cNvSpPr txBox="1"/>
          <p:nvPr/>
        </p:nvSpPr>
        <p:spPr>
          <a:xfrm>
            <a:off x="2819796" y="2136468"/>
            <a:ext cx="354051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진독개</a:t>
            </a:r>
            <a:r>
              <a:rPr lang="ko-KR" altLang="en-US" dirty="0"/>
              <a:t> 프리미엄 서비스는</a:t>
            </a:r>
            <a:endParaRPr lang="en-US" altLang="ko-KR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오늘날의 독서는 단순한 지식을 얻는 데 그치지 않습니다</a:t>
            </a:r>
            <a:r>
              <a:rPr lang="en-US" altLang="ko-KR" sz="1000" dirty="0"/>
              <a:t>. </a:t>
            </a:r>
            <a:r>
              <a:rPr lang="ko-KR" altLang="en-US" sz="1000" dirty="0"/>
              <a:t>수많은 정보는 이미 인터넷 같은 공간에 널려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인간에게 위협이 되기도 하고 기대를 하게 하기도 하는 인공지능은 인간의 지식과 삶의 작동 방법을 상당 부분 잠식할 것입니다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그렇다면 현대인들이 독서를 통해 얻어야 할 것은 무엇일까요</a:t>
            </a:r>
            <a:r>
              <a:rPr lang="en-US" altLang="ko-KR" sz="1000" dirty="0"/>
              <a:t>?</a:t>
            </a:r>
            <a:br>
              <a:rPr lang="ko-KR" altLang="en-US" sz="1000" dirty="0"/>
            </a:br>
            <a:r>
              <a:rPr lang="ko-KR" altLang="en-US" sz="1000" dirty="0"/>
              <a:t>한 마디로 말하면 그 어떤 인공지능도 감당할 수 없는 </a:t>
            </a:r>
            <a:r>
              <a:rPr lang="en-US" altLang="ko-KR" sz="1000" b="1" dirty="0"/>
              <a:t>'</a:t>
            </a:r>
            <a:r>
              <a:rPr lang="ko-KR" altLang="en-US" sz="1000" b="1" dirty="0"/>
              <a:t>영혼의 사고력</a:t>
            </a:r>
            <a:r>
              <a:rPr lang="en-US" altLang="ko-KR" sz="1000" b="1" dirty="0"/>
              <a:t>'</a:t>
            </a:r>
            <a:r>
              <a:rPr lang="ko-KR" altLang="en-US" sz="1000" dirty="0"/>
              <a:t> 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그것은 인간으로 하여금 가장 도덕적이고 형이상학적으로 판단할 수 있는 지혜의 원천입니다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인간의 지혜를 무한대로 확장하는 방법만이 인공지능을 인간의 의식 아래에 둘 수 있는 가장 최선일 것입니다</a:t>
            </a:r>
            <a:r>
              <a:rPr lang="en-US" altLang="ko-KR" sz="1000" dirty="0"/>
              <a:t>. </a:t>
            </a:r>
            <a:r>
              <a:rPr lang="ko-KR" altLang="en-US" sz="1000" dirty="0"/>
              <a:t>깊은 논리를 갖춘 글은 인간의 뇌를 움직여 세상을 무한히 상상하게 만듭니다</a:t>
            </a:r>
            <a:r>
              <a:rPr lang="en-US" altLang="ko-KR" sz="1000" dirty="0"/>
              <a:t>. </a:t>
            </a:r>
            <a:r>
              <a:rPr lang="ko-KR" altLang="en-US" sz="1000" b="1" dirty="0"/>
              <a:t>영혼의 사고력은 인간의 상상력을 그야말로 무한대로 이끌 것입니다</a:t>
            </a:r>
            <a:r>
              <a:rPr lang="en-US" altLang="ko-KR" sz="1000" b="1" dirty="0"/>
              <a:t>.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936CBF-E618-4D34-B1BA-697AC2934C6C}"/>
              </a:ext>
            </a:extLst>
          </p:cNvPr>
          <p:cNvSpPr txBox="1"/>
          <p:nvPr/>
        </p:nvSpPr>
        <p:spPr>
          <a:xfrm>
            <a:off x="661650" y="3059668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이용권 사용안내</a:t>
            </a:r>
          </a:p>
        </p:txBody>
      </p:sp>
    </p:spTree>
    <p:extLst>
      <p:ext uri="{BB962C8B-B14F-4D97-AF65-F5344CB8AC3E}">
        <p14:creationId xmlns:p14="http://schemas.microsoft.com/office/powerpoint/2010/main" val="4264121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1350</Words>
  <Application>Microsoft Office PowerPoint</Application>
  <PresentationFormat>와이드스크린</PresentationFormat>
  <Paragraphs>373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궁리</dc:creator>
  <cp:lastModifiedBy>궁리</cp:lastModifiedBy>
  <cp:revision>152</cp:revision>
  <dcterms:created xsi:type="dcterms:W3CDTF">2018-07-10T00:43:47Z</dcterms:created>
  <dcterms:modified xsi:type="dcterms:W3CDTF">2018-07-11T11:48:36Z</dcterms:modified>
</cp:coreProperties>
</file>